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586"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abc836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abc83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bcf8acf4e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bcf8acf4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ccaf7779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ccaf7779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e1a0271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ce1a027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e257ae4e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e257ae4e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e257ae4e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e257ae4e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e257ae4e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e257ae4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caf7779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ccaf7779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ccaf7779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ccaf7779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caf7779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ccaf7779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f5132f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c9f5132f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cabc8366a_1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cabc8366a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c9f5132f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c9f5132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ccaf7779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ccaf7779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9f5132f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9f5132f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cd4597668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cd459766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cd459766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cd459766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ccaf7779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ccaf7779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ccaf7779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ccaf7779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ccaf7779f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ccaf7779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e257ae4e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e257ae4e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ccaf7779f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ccaf7779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ccaf7779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ccaf7779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ccaf7779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ccaf7779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e257ae4e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e257ae4e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ccaf7779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ccaf7779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ccaf7779f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ccaf7779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ccaf7779f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ccaf7779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cd4597668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cd4597668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cd459766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cd459766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d4597668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d459766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cd4597668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cd459766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cd4597668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cd459766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bcf8acf4e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bcf8acf4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cd4597668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cd4597668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cd4597668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cd459766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cd4597668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cd459766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d4597668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d4597668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cd4597668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cd4597668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cd4597668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cd4597668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9f5132f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9f5132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cd4597668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cd4597668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cd459766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cd459766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cd4597668_1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cd4597668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abc8366a_1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cabc8366a_1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cd4597668_1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cd4597668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cd4597668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cd4597668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cd4597668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cd4597668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cd4597668_1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7cd4597668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cd4597668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cd4597668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7cd4597668_1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7cd4597668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cd4597668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cd4597668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cd4597668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cd4597668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bcf8acf4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bcf8acf4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bd9ddfa0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7bd9ddfa0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257ae4e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257ae4e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c9f5132f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7c9f5132f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bd9ddfa0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7bd9ddfa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bd9ddfa0f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bd9ddfa0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bd9ddfa0f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bd9ddfa0f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bd9ddfa0f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bd9ddfa0f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ce1a0271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6ce1a0271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bd9ddfa0f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bd9ddfa0f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b7e7756782d9c14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b7e7756782d9c1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ce791a59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ce791a59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6e257ae4e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6e257ae4e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257ae4e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257ae4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6e257ae4e6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6e257ae4e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ccaf7779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ccaf7779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ce791a59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ce791a5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7cd4597668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7cd4597668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c9f5132f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c9f5132f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c9f5132f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c9f5132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e257ae4e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e257ae4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6e257ae4e6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6e257ae4e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e257ae4e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6e257ae4e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e257ae4e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e257ae4e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257ae4e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257ae4e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ce791a59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ce791a5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ccaf7779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ccaf7779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E29AA"/>
            </a:gs>
            <a:gs pos="100000">
              <a:srgbClr val="1E123D"/>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pic>
        <p:nvPicPr>
          <p:cNvPr id="9" name="Google Shape;9;p1"/>
          <p:cNvPicPr preferRelativeResize="0"/>
          <p:nvPr/>
        </p:nvPicPr>
        <p:blipFill>
          <a:blip r:embed="rId13">
            <a:alphaModFix/>
          </a:blip>
          <a:stretch>
            <a:fillRect/>
          </a:stretch>
        </p:blipFill>
        <p:spPr>
          <a:xfrm>
            <a:off x="8057049" y="152400"/>
            <a:ext cx="934554" cy="439077"/>
          </a:xfrm>
          <a:prstGeom prst="rect">
            <a:avLst/>
          </a:prstGeom>
          <a:noFill/>
          <a:ln>
            <a:noFill/>
          </a:ln>
        </p:spPr>
      </p:pic>
      <p:pic>
        <p:nvPicPr>
          <p:cNvPr id="10" name="Google Shape;10;p1"/>
          <p:cNvPicPr preferRelativeResize="0"/>
          <p:nvPr/>
        </p:nvPicPr>
        <p:blipFill>
          <a:blip r:embed="rId14">
            <a:alphaModFix amt="15000"/>
          </a:blip>
          <a:stretch>
            <a:fillRect/>
          </a:stretch>
        </p:blipFill>
        <p:spPr>
          <a:xfrm>
            <a:off x="2567800" y="567550"/>
            <a:ext cx="4008400" cy="4008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unrealengine.com/ja/Engine/Animation/AnimMontage/Editor/index.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unrealengine.com/ja/Gameplay/Tags/index.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unrealengine.com/ja/Engine/ArtificialIntelligence/BehaviorTrees/index.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drive.google.com/file/d/1df5d9sno-HSE9zgEVxt8Z9XUQGmKVjSc/view"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y6wowWxG4yuyP59PI_hIRd-kVr-1w4W7/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s://wiki.unrealengine.com/Assets_Naming_Convention_JP"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5194625" y="3813200"/>
            <a:ext cx="3352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新大阪UE4勉強会 </a:t>
            </a:r>
            <a:endParaRPr sz="3000" b="1">
              <a:solidFill>
                <a:srgbClr val="FFFFFF"/>
              </a:solidFill>
              <a:latin typeface="Meiryo"/>
              <a:ea typeface="Meiryo"/>
              <a:cs typeface="Meiryo"/>
              <a:sym typeface="Meiryo"/>
            </a:endParaRPr>
          </a:p>
        </p:txBody>
      </p:sp>
      <p:sp>
        <p:nvSpPr>
          <p:cNvPr id="57" name="Google Shape;57;p13"/>
          <p:cNvSpPr txBox="1"/>
          <p:nvPr/>
        </p:nvSpPr>
        <p:spPr>
          <a:xfrm>
            <a:off x="1224000" y="2028750"/>
            <a:ext cx="6696000" cy="10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3000" b="1">
                <a:solidFill>
                  <a:srgbClr val="F1C232"/>
                </a:solidFill>
                <a:latin typeface="Meiryo"/>
                <a:ea typeface="Meiryo"/>
                <a:cs typeface="Meiryo"/>
                <a:sym typeface="Meiryo"/>
              </a:rPr>
              <a:t>「アクションゲーム開発をしてみて」</a:t>
            </a:r>
            <a:endParaRPr sz="3000" b="1">
              <a:solidFill>
                <a:srgbClr val="F1C232"/>
              </a:solidFill>
              <a:latin typeface="Meiryo"/>
              <a:ea typeface="Meiryo"/>
              <a:cs typeface="Meiryo"/>
              <a:sym typeface="Meiryo"/>
            </a:endParaRPr>
          </a:p>
          <a:p>
            <a:pPr marL="0" lvl="0" indent="0" algn="ctr" rtl="0">
              <a:spcBef>
                <a:spcPts val="0"/>
              </a:spcBef>
              <a:spcAft>
                <a:spcPts val="0"/>
              </a:spcAft>
              <a:buNone/>
            </a:pPr>
            <a:r>
              <a:rPr lang="ja" sz="3000" b="1">
                <a:solidFill>
                  <a:srgbClr val="F1C232"/>
                </a:solidFill>
                <a:latin typeface="Meiryo"/>
                <a:ea typeface="Meiryo"/>
                <a:cs typeface="Meiryo"/>
                <a:sym typeface="Meiryo"/>
              </a:rPr>
              <a:t> プログラマ編</a:t>
            </a:r>
            <a:endParaRPr>
              <a:solidFill>
                <a:srgbClr val="FFFFFF"/>
              </a:solidFill>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a:t>
            </a:r>
            <a:r>
              <a:rPr lang="ja" b="1">
                <a:solidFill>
                  <a:srgbClr val="F1C232"/>
                </a:solidFill>
                <a:latin typeface="Meiryo"/>
                <a:ea typeface="Meiryo"/>
                <a:cs typeface="Meiryo"/>
                <a:sym typeface="Meiryo"/>
              </a:rPr>
              <a:t>全体の流れ</a:t>
            </a:r>
            <a:r>
              <a:rPr lang="ja" sz="3000" b="1">
                <a:solidFill>
                  <a:srgbClr val="F1C232"/>
                </a:solidFill>
                <a:latin typeface="Meiryo"/>
                <a:ea typeface="Meiryo"/>
                <a:cs typeface="Meiryo"/>
                <a:sym typeface="Meiryo"/>
              </a:rPr>
              <a:t>」</a:t>
            </a:r>
            <a:endParaRPr sz="3000" b="1">
              <a:solidFill>
                <a:srgbClr val="F1C232"/>
              </a:solidFill>
              <a:latin typeface="Meiryo"/>
              <a:ea typeface="Meiryo"/>
              <a:cs typeface="Meiryo"/>
              <a:sym typeface="Meiryo"/>
            </a:endParaRPr>
          </a:p>
        </p:txBody>
      </p:sp>
      <p:sp>
        <p:nvSpPr>
          <p:cNvPr id="132" name="Google Shape;132;p2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・1敵キャラクター制作事例(ざっくり説明)</a:t>
            </a:r>
            <a:endParaRPr b="1" u="sng">
              <a:solidFill>
                <a:srgbClr val="FFFFFF"/>
              </a:solidFill>
              <a:latin typeface="Meiryo"/>
              <a:ea typeface="Meiryo"/>
              <a:cs typeface="Meiryo"/>
              <a:sym typeface="Meiryo"/>
            </a:endParaRPr>
          </a:p>
          <a:p>
            <a:pPr marL="0" lvl="0" indent="0" algn="l" rtl="0">
              <a:spcBef>
                <a:spcPts val="0"/>
              </a:spcBef>
              <a:spcAft>
                <a:spcPts val="0"/>
              </a:spcAft>
              <a:buNone/>
            </a:pPr>
            <a:endParaRPr b="1" u="sng">
              <a:solidFill>
                <a:srgbClr val="FFFFFF"/>
              </a:solidFill>
              <a:latin typeface="Meiryo"/>
              <a:ea typeface="Meiryo"/>
              <a:cs typeface="Meiryo"/>
              <a:sym typeface="Meiryo"/>
            </a:endParaRPr>
          </a:p>
        </p:txBody>
      </p:sp>
      <p:sp>
        <p:nvSpPr>
          <p:cNvPr id="133" name="Google Shape;133;p22"/>
          <p:cNvSpPr txBox="1"/>
          <p:nvPr/>
        </p:nvSpPr>
        <p:spPr>
          <a:xfrm>
            <a:off x="822625" y="2768375"/>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・2.小ネタ</a:t>
            </a:r>
            <a:endParaRPr b="1" u="sng">
              <a:solidFill>
                <a:srgbClr val="FFFFFF"/>
              </a:solidFill>
              <a:latin typeface="Meiryo"/>
              <a:ea typeface="Meiryo"/>
              <a:cs typeface="Meiryo"/>
              <a:sym typeface="Meiryo"/>
            </a:endParaRPr>
          </a:p>
        </p:txBody>
      </p:sp>
      <p:sp>
        <p:nvSpPr>
          <p:cNvPr id="134" name="Google Shape;134;p22"/>
          <p:cNvSpPr txBox="1"/>
          <p:nvPr/>
        </p:nvSpPr>
        <p:spPr>
          <a:xfrm>
            <a:off x="1118325" y="20965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＊行動制御(P.26)</a:t>
            </a:r>
            <a:endParaRPr b="1">
              <a:solidFill>
                <a:srgbClr val="FFFFFF"/>
              </a:solidFill>
              <a:latin typeface="Meiryo"/>
              <a:ea typeface="Meiryo"/>
              <a:cs typeface="Meiryo"/>
              <a:sym typeface="Meiryo"/>
            </a:endParaRPr>
          </a:p>
        </p:txBody>
      </p:sp>
      <p:sp>
        <p:nvSpPr>
          <p:cNvPr id="135" name="Google Shape;135;p22"/>
          <p:cNvSpPr txBox="1"/>
          <p:nvPr/>
        </p:nvSpPr>
        <p:spPr>
          <a:xfrm>
            <a:off x="1118325" y="3172000"/>
            <a:ext cx="1909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＊動画挿入(P.46)</a:t>
            </a:r>
            <a:endParaRPr b="1">
              <a:solidFill>
                <a:srgbClr val="FFFFFF"/>
              </a:solidFill>
              <a:latin typeface="Meiryo"/>
              <a:ea typeface="Meiryo"/>
              <a:cs typeface="Meiryo"/>
              <a:sym typeface="Meiryo"/>
            </a:endParaRPr>
          </a:p>
        </p:txBody>
      </p:sp>
      <p:sp>
        <p:nvSpPr>
          <p:cNvPr id="136" name="Google Shape;136;p22"/>
          <p:cNvSpPr txBox="1"/>
          <p:nvPr/>
        </p:nvSpPr>
        <p:spPr>
          <a:xfrm>
            <a:off x="1118325" y="17917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＊アニメーション制御(P.13)</a:t>
            </a:r>
            <a:endParaRPr sz="1100" b="1">
              <a:solidFill>
                <a:srgbClr val="FFFFFF"/>
              </a:solidFill>
              <a:latin typeface="Meiryo"/>
              <a:ea typeface="Meiryo"/>
              <a:cs typeface="Meiryo"/>
              <a:sym typeface="Meiryo"/>
            </a:endParaRPr>
          </a:p>
          <a:p>
            <a:pPr marL="0" lvl="0" indent="0" algn="l" rtl="0">
              <a:spcBef>
                <a:spcPts val="0"/>
              </a:spcBef>
              <a:spcAft>
                <a:spcPts val="0"/>
              </a:spcAft>
              <a:buNone/>
            </a:pPr>
            <a:endParaRPr sz="1100" b="1">
              <a:solidFill>
                <a:srgbClr val="FFFFFF"/>
              </a:solidFill>
              <a:latin typeface="Meiryo"/>
              <a:ea typeface="Meiryo"/>
              <a:cs typeface="Meiryo"/>
              <a:sym typeface="Meiryo"/>
            </a:endParaRPr>
          </a:p>
        </p:txBody>
      </p:sp>
      <p:sp>
        <p:nvSpPr>
          <p:cNvPr id="137" name="Google Shape;137;p22"/>
          <p:cNvSpPr txBox="1"/>
          <p:nvPr/>
        </p:nvSpPr>
        <p:spPr>
          <a:xfrm>
            <a:off x="1118325" y="24013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＊設計(P.37)</a:t>
            </a:r>
            <a:endParaRPr b="1">
              <a:solidFill>
                <a:srgbClr val="FFFFFF"/>
              </a:solidFill>
              <a:latin typeface="Meiryo"/>
              <a:ea typeface="Meiryo"/>
              <a:cs typeface="Meiryo"/>
              <a:sym typeface="Meiryo"/>
            </a:endParaRPr>
          </a:p>
        </p:txBody>
      </p:sp>
      <p:sp>
        <p:nvSpPr>
          <p:cNvPr id="138" name="Google Shape;138;p22"/>
          <p:cNvSpPr txBox="1"/>
          <p:nvPr/>
        </p:nvSpPr>
        <p:spPr>
          <a:xfrm>
            <a:off x="822625" y="35578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・3.おまけ</a:t>
            </a:r>
            <a:endParaRPr b="1" u="sng">
              <a:solidFill>
                <a:srgbClr val="FFFFFF"/>
              </a:solidFill>
              <a:latin typeface="Meiryo"/>
              <a:ea typeface="Meiryo"/>
              <a:cs typeface="Meiryo"/>
              <a:sym typeface="Meiryo"/>
            </a:endParaRPr>
          </a:p>
          <a:p>
            <a:pPr marL="0" lvl="0" indent="0" algn="l" rtl="0">
              <a:spcBef>
                <a:spcPts val="0"/>
              </a:spcBef>
              <a:spcAft>
                <a:spcPts val="0"/>
              </a:spcAft>
              <a:buNone/>
            </a:pPr>
            <a:endParaRPr b="1" u="sng">
              <a:solidFill>
                <a:srgbClr val="FFFFFF"/>
              </a:solidFill>
              <a:latin typeface="Meiryo"/>
              <a:ea typeface="Meiryo"/>
              <a:cs typeface="Meiryo"/>
              <a:sym typeface="Meiryo"/>
            </a:endParaRPr>
          </a:p>
        </p:txBody>
      </p:sp>
      <p:sp>
        <p:nvSpPr>
          <p:cNvPr id="139" name="Google Shape;139;p22"/>
          <p:cNvSpPr txBox="1"/>
          <p:nvPr/>
        </p:nvSpPr>
        <p:spPr>
          <a:xfrm>
            <a:off x="1118325" y="42301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＊個人的に好きなプラグイン1つを紹介(P.67)</a:t>
            </a:r>
            <a:endParaRPr b="1">
              <a:solidFill>
                <a:srgbClr val="FFFFFF"/>
              </a:solidFill>
              <a:latin typeface="Meiryo"/>
              <a:ea typeface="Meiryo"/>
              <a:cs typeface="Meiryo"/>
              <a:sym typeface="Meiryo"/>
            </a:endParaRPr>
          </a:p>
        </p:txBody>
      </p:sp>
      <p:sp>
        <p:nvSpPr>
          <p:cNvPr id="140" name="Google Shape;140;p22"/>
          <p:cNvSpPr txBox="1"/>
          <p:nvPr/>
        </p:nvSpPr>
        <p:spPr>
          <a:xfrm>
            <a:off x="1118325" y="39253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＊開発で少しだけ困ったこと(P.58)</a:t>
            </a:r>
            <a:endParaRPr sz="1100" b="1">
              <a:solidFill>
                <a:srgbClr val="FFFFFF"/>
              </a:solidFill>
              <a:latin typeface="Meiryo"/>
              <a:ea typeface="Meiryo"/>
              <a:cs typeface="Meiryo"/>
              <a:sym typeface="Meiryo"/>
            </a:endParaRPr>
          </a:p>
          <a:p>
            <a:pPr marL="0" lvl="0" indent="0" algn="l" rtl="0">
              <a:spcBef>
                <a:spcPts val="0"/>
              </a:spcBef>
              <a:spcAft>
                <a:spcPts val="0"/>
              </a:spcAft>
              <a:buNone/>
            </a:pPr>
            <a:endParaRPr sz="1100" b="1">
              <a:solidFill>
                <a:srgbClr val="FFFFFF"/>
              </a:solidFill>
              <a:latin typeface="Meiryo"/>
              <a:ea typeface="Meiryo"/>
              <a:cs typeface="Meiryo"/>
              <a:sym typeface="Meiry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「注意」</a:t>
            </a:r>
            <a:endParaRPr sz="3000" b="1">
              <a:solidFill>
                <a:srgbClr val="F1C232"/>
              </a:solidFill>
              <a:latin typeface="Meiryo"/>
              <a:ea typeface="Meiryo"/>
              <a:cs typeface="Meiryo"/>
              <a:sym typeface="Meiryo"/>
            </a:endParaRPr>
          </a:p>
        </p:txBody>
      </p:sp>
      <p:sp>
        <p:nvSpPr>
          <p:cNvPr id="146" name="Google Shape;146;p23"/>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・SkySeekerでは敵キャラクターが３体いますが、これからスライドでお見せする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画像は敵３体の内の１体についての画像ですので注意。</a:t>
            </a:r>
            <a:endParaRPr b="1">
              <a:solidFill>
                <a:srgbClr val="FFFFFF"/>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1713750" y="2285400"/>
            <a:ext cx="571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「１.敵キャラクター制作事例」</a:t>
            </a:r>
            <a:endParaRPr sz="3000" b="1">
              <a:solidFill>
                <a:srgbClr val="F1C232"/>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2189250" y="2285400"/>
            <a:ext cx="47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「敵アニメーション制御」</a:t>
            </a:r>
            <a:endParaRPr sz="3000" b="1">
              <a:solidFill>
                <a:srgbClr val="F1C232"/>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「アニメーション制御要件」</a:t>
            </a:r>
            <a:endParaRPr sz="3000" b="1">
              <a:solidFill>
                <a:srgbClr val="F1C232"/>
              </a:solidFill>
              <a:latin typeface="Meiryo"/>
              <a:ea typeface="Meiryo"/>
              <a:cs typeface="Meiryo"/>
              <a:sym typeface="Meiryo"/>
            </a:endParaRPr>
          </a:p>
        </p:txBody>
      </p:sp>
      <p:sp>
        <p:nvSpPr>
          <p:cNvPr id="162" name="Google Shape;162;p26"/>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・アニメーションの追加がしやすいようにする。</a:t>
            </a:r>
            <a:endParaRPr b="1">
              <a:solidFill>
                <a:srgbClr val="FFFFFF"/>
              </a:solidFill>
              <a:latin typeface="Meiryo"/>
              <a:ea typeface="Meiryo"/>
              <a:cs typeface="Meiryo"/>
              <a:sym typeface="Meiryo"/>
            </a:endParaRPr>
          </a:p>
        </p:txBody>
      </p:sp>
      <p:sp>
        <p:nvSpPr>
          <p:cNvPr id="163" name="Google Shape;163;p26"/>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・BPとABPの連携を複雑になりすぎないようにする。</a:t>
            </a:r>
            <a:endParaRPr b="1">
              <a:solidFill>
                <a:srgbClr val="FFFFFF"/>
              </a:solidFill>
              <a:latin typeface="Meiryo"/>
              <a:ea typeface="Meiryo"/>
              <a:cs typeface="Meiryo"/>
              <a:sym typeface="Meiryo"/>
            </a:endParaRPr>
          </a:p>
        </p:txBody>
      </p:sp>
      <p:sp>
        <p:nvSpPr>
          <p:cNvPr id="164" name="Google Shape;164;p26"/>
          <p:cNvSpPr txBox="1"/>
          <p:nvPr/>
        </p:nvSpPr>
        <p:spPr>
          <a:xfrm>
            <a:off x="822625" y="2338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・自分達が全く理解出来ていない機能を使わない。</a:t>
            </a:r>
            <a:endParaRPr b="1">
              <a:solidFill>
                <a:srgbClr val="FFFFFF"/>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2257200" y="2285400"/>
            <a:ext cx="46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「最終的に出来たもの」</a:t>
            </a:r>
            <a:endParaRPr sz="3000" b="1">
              <a:solidFill>
                <a:srgbClr val="F1C232"/>
              </a:solidFill>
              <a:latin typeface="Meiryo"/>
              <a:ea typeface="Meiryo"/>
              <a:cs typeface="Meiryo"/>
              <a:sym typeface="Meiry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「最終的に出来たABP1/2」</a:t>
            </a:r>
            <a:endParaRPr sz="3000" b="1">
              <a:solidFill>
                <a:srgbClr val="F1C232"/>
              </a:solidFill>
              <a:latin typeface="Meiryo"/>
              <a:ea typeface="Meiryo"/>
              <a:cs typeface="Meiryo"/>
              <a:sym typeface="Meiryo"/>
            </a:endParaRPr>
          </a:p>
        </p:txBody>
      </p:sp>
      <p:pic>
        <p:nvPicPr>
          <p:cNvPr id="175" name="Google Shape;175;p28"/>
          <p:cNvPicPr preferRelativeResize="0"/>
          <p:nvPr/>
        </p:nvPicPr>
        <p:blipFill>
          <a:blip r:embed="rId3">
            <a:alphaModFix/>
          </a:blip>
          <a:stretch>
            <a:fillRect/>
          </a:stretch>
        </p:blipFill>
        <p:spPr>
          <a:xfrm>
            <a:off x="2154688" y="1545075"/>
            <a:ext cx="4834625" cy="332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「最終的に出来たABP2/2」</a:t>
            </a:r>
            <a:endParaRPr sz="3000" b="1">
              <a:solidFill>
                <a:srgbClr val="F1C232"/>
              </a:solidFill>
              <a:latin typeface="Meiryo"/>
              <a:ea typeface="Meiryo"/>
              <a:cs typeface="Meiryo"/>
              <a:sym typeface="Meiryo"/>
            </a:endParaRPr>
          </a:p>
        </p:txBody>
      </p:sp>
      <p:pic>
        <p:nvPicPr>
          <p:cNvPr id="181" name="Google Shape;181;p29"/>
          <p:cNvPicPr preferRelativeResize="0"/>
          <p:nvPr/>
        </p:nvPicPr>
        <p:blipFill>
          <a:blip r:embed="rId3">
            <a:alphaModFix/>
          </a:blip>
          <a:stretch>
            <a:fillRect/>
          </a:stretch>
        </p:blipFill>
        <p:spPr>
          <a:xfrm>
            <a:off x="2191370" y="1545075"/>
            <a:ext cx="4834617" cy="332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「アニメーション遷移までの流れ」</a:t>
            </a:r>
            <a:endParaRPr sz="3000" b="1">
              <a:solidFill>
                <a:srgbClr val="F1C232"/>
              </a:solidFill>
              <a:latin typeface="Meiryo"/>
              <a:ea typeface="Meiryo"/>
              <a:cs typeface="Meiryo"/>
              <a:sym typeface="Meiryo"/>
            </a:endParaRPr>
          </a:p>
        </p:txBody>
      </p:sp>
      <p:sp>
        <p:nvSpPr>
          <p:cNvPr id="187" name="Google Shape;187;p30"/>
          <p:cNvSpPr/>
          <p:nvPr/>
        </p:nvSpPr>
        <p:spPr>
          <a:xfrm>
            <a:off x="518200" y="2313600"/>
            <a:ext cx="17277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EnemyBP</a:t>
            </a:r>
            <a:endParaRPr b="1">
              <a:latin typeface="Meiryo"/>
              <a:ea typeface="Meiryo"/>
              <a:cs typeface="Meiryo"/>
              <a:sym typeface="Meiryo"/>
            </a:endParaRPr>
          </a:p>
        </p:txBody>
      </p:sp>
      <p:sp>
        <p:nvSpPr>
          <p:cNvPr id="188" name="Google Shape;188;p30"/>
          <p:cNvSpPr/>
          <p:nvPr/>
        </p:nvSpPr>
        <p:spPr>
          <a:xfrm>
            <a:off x="2558925" y="2772850"/>
            <a:ext cx="10872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3973900" y="2279650"/>
            <a:ext cx="17814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EnemyABP</a:t>
            </a:r>
            <a:endParaRPr b="1">
              <a:latin typeface="Meiryo"/>
              <a:ea typeface="Meiryo"/>
              <a:cs typeface="Meiryo"/>
              <a:sym typeface="Meiryo"/>
            </a:endParaRPr>
          </a:p>
        </p:txBody>
      </p:sp>
      <p:sp>
        <p:nvSpPr>
          <p:cNvPr id="190" name="Google Shape;190;p30"/>
          <p:cNvSpPr/>
          <p:nvPr/>
        </p:nvSpPr>
        <p:spPr>
          <a:xfrm>
            <a:off x="6759975" y="1097700"/>
            <a:ext cx="1695600" cy="121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latin typeface="Meiryo"/>
                <a:ea typeface="Meiryo"/>
                <a:cs typeface="Meiryo"/>
                <a:sym typeface="Meiryo"/>
              </a:rPr>
              <a:t>Animation</a:t>
            </a:r>
            <a:endParaRPr b="1">
              <a:latin typeface="Meiryo"/>
              <a:ea typeface="Meiryo"/>
              <a:cs typeface="Meiryo"/>
              <a:sym typeface="Meiryo"/>
            </a:endParaRPr>
          </a:p>
          <a:p>
            <a:pPr marL="0" lvl="0" indent="0" algn="l" rtl="0">
              <a:spcBef>
                <a:spcPts val="0"/>
              </a:spcBef>
              <a:spcAft>
                <a:spcPts val="0"/>
              </a:spcAft>
              <a:buNone/>
            </a:pPr>
            <a:r>
              <a:rPr lang="ja" b="1">
                <a:latin typeface="Meiryo"/>
                <a:ea typeface="Meiryo"/>
                <a:cs typeface="Meiryo"/>
                <a:sym typeface="Meiryo"/>
              </a:rPr>
              <a:t>Montage</a:t>
            </a:r>
            <a:endParaRPr b="1">
              <a:latin typeface="Meiryo"/>
              <a:ea typeface="Meiryo"/>
              <a:cs typeface="Meiryo"/>
              <a:sym typeface="Meiryo"/>
            </a:endParaRPr>
          </a:p>
        </p:txBody>
      </p:sp>
      <p:sp>
        <p:nvSpPr>
          <p:cNvPr id="191" name="Google Shape;191;p30"/>
          <p:cNvSpPr/>
          <p:nvPr/>
        </p:nvSpPr>
        <p:spPr>
          <a:xfrm>
            <a:off x="2466250" y="2220175"/>
            <a:ext cx="1287300" cy="41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状態を伝える</a:t>
            </a:r>
            <a:endParaRPr b="1">
              <a:solidFill>
                <a:srgbClr val="F1C232"/>
              </a:solidFill>
              <a:latin typeface="Meiryo"/>
              <a:ea typeface="Meiryo"/>
              <a:cs typeface="Meiryo"/>
              <a:sym typeface="Meiryo"/>
            </a:endParaRPr>
          </a:p>
        </p:txBody>
      </p:sp>
      <p:sp>
        <p:nvSpPr>
          <p:cNvPr id="192" name="Google Shape;192;p30"/>
          <p:cNvSpPr/>
          <p:nvPr/>
        </p:nvSpPr>
        <p:spPr>
          <a:xfrm rot="-2217506">
            <a:off x="5745741" y="2251097"/>
            <a:ext cx="1087261" cy="2917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rot="1695732">
            <a:off x="5745793" y="3317897"/>
            <a:ext cx="1087206" cy="29179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759975" y="3459900"/>
            <a:ext cx="1695600" cy="121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latin typeface="Meiryo"/>
                <a:ea typeface="Meiryo"/>
                <a:cs typeface="Meiryo"/>
                <a:sym typeface="Meiryo"/>
              </a:rPr>
              <a:t>Animation</a:t>
            </a:r>
            <a:endParaRPr b="1">
              <a:latin typeface="Meiryo"/>
              <a:ea typeface="Meiryo"/>
              <a:cs typeface="Meiryo"/>
              <a:sym typeface="Meiryo"/>
            </a:endParaRPr>
          </a:p>
          <a:p>
            <a:pPr marL="0" lvl="0" indent="0" algn="l" rtl="0">
              <a:spcBef>
                <a:spcPts val="0"/>
              </a:spcBef>
              <a:spcAft>
                <a:spcPts val="0"/>
              </a:spcAft>
              <a:buNone/>
            </a:pPr>
            <a:r>
              <a:rPr lang="ja" b="1">
                <a:latin typeface="Meiryo"/>
                <a:ea typeface="Meiryo"/>
                <a:cs typeface="Meiryo"/>
                <a:sym typeface="Meiryo"/>
              </a:rPr>
              <a:t>Montage</a:t>
            </a:r>
            <a:endParaRPr b="1">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「概要」</a:t>
            </a:r>
            <a:endParaRPr sz="3000" b="1">
              <a:solidFill>
                <a:srgbClr val="F1C232"/>
              </a:solidFill>
              <a:latin typeface="Meiryo"/>
              <a:ea typeface="Meiryo"/>
              <a:cs typeface="Meiryo"/>
              <a:sym typeface="Meiryo"/>
            </a:endParaRPr>
          </a:p>
        </p:txBody>
      </p:sp>
      <p:sp>
        <p:nvSpPr>
          <p:cNvPr id="200" name="Google Shape;200;p31"/>
          <p:cNvSpPr txBox="1"/>
          <p:nvPr/>
        </p:nvSpPr>
        <p:spPr>
          <a:xfrm>
            <a:off x="822625" y="14242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・ステートマシンは複雑になると後々大変なので基本的には</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Animation Montageを使用するようにした。</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Animation Montageについては公式ドキュメントに詳しく書いています。</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https://docs.unrealengine.com/ja/Engine/Animation/AnimMontage/Editor/index.html</a:t>
            </a:r>
            <a:endParaRPr b="1">
              <a:solidFill>
                <a:srgbClr val="FFFFFF"/>
              </a:solidFill>
              <a:latin typeface="Meiryo"/>
              <a:ea typeface="Meiryo"/>
              <a:cs typeface="Meiryo"/>
              <a:sym typeface="Meiryo"/>
            </a:endParaRPr>
          </a:p>
        </p:txBody>
      </p:sp>
      <p:sp>
        <p:nvSpPr>
          <p:cNvPr id="201" name="Google Shape;201;p31"/>
          <p:cNvSpPr txBox="1"/>
          <p:nvPr/>
        </p:nvSpPr>
        <p:spPr>
          <a:xfrm>
            <a:off x="822625" y="27196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・EnmeyBPの状態を受け取りEnemyABP内で状態に沿った</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アニメーション遷移をする。</a:t>
            </a:r>
            <a:endParaRPr b="1">
              <a:solidFill>
                <a:srgbClr val="FFFFFF"/>
              </a:solidFill>
              <a:latin typeface="Meiryo"/>
              <a:ea typeface="Meiryo"/>
              <a:cs typeface="Meiryo"/>
              <a:sym typeface="Meiryo"/>
            </a:endParaRPr>
          </a:p>
        </p:txBody>
      </p:sp>
      <p:sp>
        <p:nvSpPr>
          <p:cNvPr id="202" name="Google Shape;202;p31"/>
          <p:cNvSpPr txBox="1"/>
          <p:nvPr/>
        </p:nvSpPr>
        <p:spPr>
          <a:xfrm>
            <a:off x="822625" y="34054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・アニメーションと連動したい処理はアニメーション通知を使用した。</a:t>
            </a:r>
            <a:endParaRPr b="1">
              <a:solidFill>
                <a:srgbClr val="FFFFFF"/>
              </a:solidFill>
              <a:latin typeface="Meiryo"/>
              <a:ea typeface="Meiryo"/>
              <a:cs typeface="Meiryo"/>
              <a:sym typeface="Meiry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673625"/>
            <a:ext cx="281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「自己紹介」</a:t>
            </a:r>
            <a:endParaRPr sz="3000" b="1">
              <a:solidFill>
                <a:srgbClr val="F1C232"/>
              </a:solidFill>
              <a:latin typeface="Meiryo"/>
              <a:ea typeface="Meiryo"/>
              <a:cs typeface="Meiryo"/>
              <a:sym typeface="Meiryo"/>
            </a:endParaRPr>
          </a:p>
        </p:txBody>
      </p:sp>
      <p:sp>
        <p:nvSpPr>
          <p:cNvPr id="63" name="Google Shape;63;p14"/>
          <p:cNvSpPr txBox="1"/>
          <p:nvPr/>
        </p:nvSpPr>
        <p:spPr>
          <a:xfrm>
            <a:off x="822625" y="13480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・名前：小屋　聖揮　21才</a:t>
            </a:r>
            <a:endParaRPr b="1">
              <a:solidFill>
                <a:srgbClr val="FFFFFF"/>
              </a:solidFill>
              <a:latin typeface="Meiryo"/>
              <a:ea typeface="Meiryo"/>
              <a:cs typeface="Meiryo"/>
              <a:sym typeface="Meiryo"/>
            </a:endParaRPr>
          </a:p>
        </p:txBody>
      </p:sp>
      <p:sp>
        <p:nvSpPr>
          <p:cNvPr id="64" name="Google Shape;64;p14"/>
          <p:cNvSpPr txBox="1"/>
          <p:nvPr/>
        </p:nvSpPr>
        <p:spPr>
          <a:xfrm>
            <a:off x="822625" y="2210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EFEFEF"/>
                </a:solidFill>
                <a:latin typeface="Meiryo"/>
                <a:ea typeface="Meiryo"/>
                <a:cs typeface="Meiryo"/>
                <a:sym typeface="Meiryo"/>
              </a:rPr>
              <a:t>・バンタンゲームアカデミー大阪校　ゲームプログラム総合2年</a:t>
            </a:r>
            <a:endParaRPr b="1">
              <a:solidFill>
                <a:srgbClr val="EFEFEF"/>
              </a:solidFill>
              <a:latin typeface="Meiryo"/>
              <a:ea typeface="Meiryo"/>
              <a:cs typeface="Meiryo"/>
              <a:sym typeface="Meiryo"/>
            </a:endParaRPr>
          </a:p>
        </p:txBody>
      </p:sp>
      <p:sp>
        <p:nvSpPr>
          <p:cNvPr id="65" name="Google Shape;65;p14"/>
          <p:cNvSpPr txBox="1"/>
          <p:nvPr/>
        </p:nvSpPr>
        <p:spPr>
          <a:xfrm>
            <a:off x="822625" y="2641350"/>
            <a:ext cx="58782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・最近はアナログゲームを作ろうと考えてます。UE4歴は1年半</a:t>
            </a:r>
            <a:endParaRPr b="1">
              <a:solidFill>
                <a:srgbClr val="FFFFFF"/>
              </a:solidFill>
              <a:latin typeface="Meiryo"/>
              <a:ea typeface="Meiryo"/>
              <a:cs typeface="Meiryo"/>
              <a:sym typeface="Meiryo"/>
            </a:endParaRPr>
          </a:p>
        </p:txBody>
      </p:sp>
      <p:sp>
        <p:nvSpPr>
          <p:cNvPr id="66" name="Google Shape;66;p14"/>
          <p:cNvSpPr txBox="1"/>
          <p:nvPr/>
        </p:nvSpPr>
        <p:spPr>
          <a:xfrm>
            <a:off x="822625" y="3072450"/>
            <a:ext cx="4059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・現在就活中です。誰か拾ってください。</a:t>
            </a:r>
            <a:endParaRPr b="1">
              <a:solidFill>
                <a:srgbClr val="FFFFFF"/>
              </a:solidFill>
              <a:latin typeface="Meiryo"/>
              <a:ea typeface="Meiryo"/>
              <a:cs typeface="Meiryo"/>
              <a:sym typeface="Meiryo"/>
            </a:endParaRPr>
          </a:p>
        </p:txBody>
      </p:sp>
      <p:sp>
        <p:nvSpPr>
          <p:cNvPr id="67" name="Google Shape;67;p14"/>
          <p:cNvSpPr txBox="1"/>
          <p:nvPr/>
        </p:nvSpPr>
        <p:spPr>
          <a:xfrm>
            <a:off x="822625" y="17791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・Twitter：Ya-kon　@Ya_konpota</a:t>
            </a:r>
            <a:endParaRPr b="1">
              <a:solidFill>
                <a:srgbClr val="FFFFFF"/>
              </a:solidFill>
              <a:latin typeface="Meiryo"/>
              <a:ea typeface="Meiryo"/>
              <a:cs typeface="Meiryo"/>
              <a:sym typeface="Meiryo"/>
            </a:endParaRPr>
          </a:p>
        </p:txBody>
      </p:sp>
      <p:pic>
        <p:nvPicPr>
          <p:cNvPr id="68" name="Google Shape;68;p14"/>
          <p:cNvPicPr preferRelativeResize="0"/>
          <p:nvPr/>
        </p:nvPicPr>
        <p:blipFill>
          <a:blip r:embed="rId3">
            <a:alphaModFix/>
          </a:blip>
          <a:stretch>
            <a:fillRect/>
          </a:stretch>
        </p:blipFill>
        <p:spPr>
          <a:xfrm>
            <a:off x="3348150" y="3547500"/>
            <a:ext cx="2113248" cy="1188699"/>
          </a:xfrm>
          <a:prstGeom prst="rect">
            <a:avLst/>
          </a:prstGeom>
          <a:noFill/>
          <a:ln>
            <a:noFill/>
          </a:ln>
        </p:spPr>
      </p:pic>
      <p:pic>
        <p:nvPicPr>
          <p:cNvPr id="69" name="Google Shape;69;p14"/>
          <p:cNvPicPr preferRelativeResize="0"/>
          <p:nvPr/>
        </p:nvPicPr>
        <p:blipFill>
          <a:blip r:embed="rId4">
            <a:alphaModFix/>
          </a:blip>
          <a:stretch>
            <a:fillRect/>
          </a:stretch>
        </p:blipFill>
        <p:spPr>
          <a:xfrm>
            <a:off x="579950" y="3547500"/>
            <a:ext cx="2113248" cy="1188702"/>
          </a:xfrm>
          <a:prstGeom prst="rect">
            <a:avLst/>
          </a:prstGeom>
          <a:noFill/>
          <a:ln>
            <a:noFill/>
          </a:ln>
        </p:spPr>
      </p:pic>
      <p:pic>
        <p:nvPicPr>
          <p:cNvPr id="70" name="Google Shape;70;p14"/>
          <p:cNvPicPr preferRelativeResize="0"/>
          <p:nvPr/>
        </p:nvPicPr>
        <p:blipFill>
          <a:blip r:embed="rId5">
            <a:alphaModFix/>
          </a:blip>
          <a:stretch>
            <a:fillRect/>
          </a:stretch>
        </p:blipFill>
        <p:spPr>
          <a:xfrm>
            <a:off x="6091350" y="3547500"/>
            <a:ext cx="2113251" cy="118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「アニメーションの遷移1/2」</a:t>
            </a:r>
            <a:endParaRPr sz="3000" b="1">
              <a:solidFill>
                <a:srgbClr val="F1C232"/>
              </a:solidFill>
              <a:latin typeface="Meiryo"/>
              <a:ea typeface="Meiryo"/>
              <a:cs typeface="Meiryo"/>
              <a:sym typeface="Meiryo"/>
            </a:endParaRPr>
          </a:p>
        </p:txBody>
      </p:sp>
      <p:sp>
        <p:nvSpPr>
          <p:cNvPr id="208" name="Google Shape;208;p3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・アニメーション遷移にはGamePlayTagを利用して行う。</a:t>
            </a:r>
            <a:endParaRPr b="1">
              <a:solidFill>
                <a:srgbClr val="FFFFFF"/>
              </a:solidFill>
              <a:latin typeface="Meiryo"/>
              <a:ea typeface="Meiryo"/>
              <a:cs typeface="Meiryo"/>
              <a:sym typeface="Meiryo"/>
            </a:endParaRPr>
          </a:p>
        </p:txBody>
      </p:sp>
      <p:sp>
        <p:nvSpPr>
          <p:cNvPr id="209" name="Google Shape;209;p32"/>
          <p:cNvSpPr txBox="1"/>
          <p:nvPr/>
        </p:nvSpPr>
        <p:spPr>
          <a:xfrm>
            <a:off x="822625" y="1957650"/>
            <a:ext cx="71643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・EnemyBP内でGamePlayTagの情報を持った変数を作り、</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その変数を受信をする。目的のGamePlayTagならアニメーションを遷移する。</a:t>
            </a:r>
            <a:endParaRPr b="1">
              <a:solidFill>
                <a:srgbClr val="FFFFFF"/>
              </a:solidFill>
              <a:latin typeface="Meiryo"/>
              <a:ea typeface="Meiryo"/>
              <a:cs typeface="Meiryo"/>
              <a:sym typeface="Meiryo"/>
            </a:endParaRPr>
          </a:p>
        </p:txBody>
      </p:sp>
      <p:pic>
        <p:nvPicPr>
          <p:cNvPr id="210" name="Google Shape;210;p32"/>
          <p:cNvPicPr preferRelativeResize="0"/>
          <p:nvPr/>
        </p:nvPicPr>
        <p:blipFill>
          <a:blip r:embed="rId3">
            <a:alphaModFix/>
          </a:blip>
          <a:stretch>
            <a:fillRect/>
          </a:stretch>
        </p:blipFill>
        <p:spPr>
          <a:xfrm>
            <a:off x="1628838" y="2833700"/>
            <a:ext cx="5886325" cy="18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「アニメーションの遷移2/2」</a:t>
            </a:r>
            <a:endParaRPr sz="3000" b="1">
              <a:solidFill>
                <a:srgbClr val="F1C232"/>
              </a:solidFill>
              <a:latin typeface="Meiryo"/>
              <a:ea typeface="Meiryo"/>
              <a:cs typeface="Meiryo"/>
              <a:sym typeface="Meiryo"/>
            </a:endParaRPr>
          </a:p>
        </p:txBody>
      </p:sp>
      <p:sp>
        <p:nvSpPr>
          <p:cNvPr id="216" name="Google Shape;216;p33"/>
          <p:cNvSpPr txBox="1"/>
          <p:nvPr/>
        </p:nvSpPr>
        <p:spPr>
          <a:xfrm>
            <a:off x="822625" y="1424250"/>
            <a:ext cx="7164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・※GamePlayTagの変数の値の変更はABP内ではしないようにルール化。</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変更箇所が多くなると遷移の管理が難しくなるため。</a:t>
            </a:r>
            <a:endParaRPr b="1">
              <a:solidFill>
                <a:srgbClr val="FFFFFF"/>
              </a:solidFill>
              <a:latin typeface="Meiryo"/>
              <a:ea typeface="Meiryo"/>
              <a:cs typeface="Meiryo"/>
              <a:sym typeface="Meiryo"/>
            </a:endParaRPr>
          </a:p>
        </p:txBody>
      </p:sp>
      <p:sp>
        <p:nvSpPr>
          <p:cNvPr id="217" name="Google Shape;217;p33"/>
          <p:cNvSpPr txBox="1"/>
          <p:nvPr/>
        </p:nvSpPr>
        <p:spPr>
          <a:xfrm>
            <a:off x="822625" y="2110050"/>
            <a:ext cx="7164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・ABP内ではアニメーションの振る舞いをさせることだけ(基本的に受信)</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させるやり方が個人的におすすめ。</a:t>
            </a:r>
            <a:endParaRPr b="1">
              <a:solidFill>
                <a:srgbClr val="FFFFFF"/>
              </a:solidFill>
              <a:latin typeface="Meiryo"/>
              <a:ea typeface="Meiryo"/>
              <a:cs typeface="Meiryo"/>
              <a:sym typeface="Meiryo"/>
            </a:endParaRPr>
          </a:p>
        </p:txBody>
      </p:sp>
      <p:sp>
        <p:nvSpPr>
          <p:cNvPr id="218" name="Google Shape;218;p33"/>
          <p:cNvSpPr/>
          <p:nvPr/>
        </p:nvSpPr>
        <p:spPr>
          <a:xfrm>
            <a:off x="1953450" y="3191850"/>
            <a:ext cx="17277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EnemyBP</a:t>
            </a:r>
            <a:endParaRPr b="1">
              <a:latin typeface="Meiryo"/>
              <a:ea typeface="Meiryo"/>
              <a:cs typeface="Meiryo"/>
              <a:sym typeface="Meiryo"/>
            </a:endParaRPr>
          </a:p>
        </p:txBody>
      </p:sp>
      <p:sp>
        <p:nvSpPr>
          <p:cNvPr id="219" name="Google Shape;219;p33"/>
          <p:cNvSpPr/>
          <p:nvPr/>
        </p:nvSpPr>
        <p:spPr>
          <a:xfrm>
            <a:off x="3994175" y="3651100"/>
            <a:ext cx="10872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5409150" y="3157900"/>
            <a:ext cx="17814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EnemyABP</a:t>
            </a:r>
            <a:endParaRPr b="1">
              <a:latin typeface="Meiryo"/>
              <a:ea typeface="Meiryo"/>
              <a:cs typeface="Meiryo"/>
              <a:sym typeface="Meiryo"/>
            </a:endParaRPr>
          </a:p>
        </p:txBody>
      </p:sp>
      <p:sp>
        <p:nvSpPr>
          <p:cNvPr id="221" name="Google Shape;221;p33"/>
          <p:cNvSpPr/>
          <p:nvPr/>
        </p:nvSpPr>
        <p:spPr>
          <a:xfrm>
            <a:off x="3901500" y="3098425"/>
            <a:ext cx="1287300" cy="41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状態を伝える</a:t>
            </a:r>
            <a:endParaRPr b="1">
              <a:solidFill>
                <a:srgbClr val="F1C232"/>
              </a:solidFill>
              <a:latin typeface="Meiryo"/>
              <a:ea typeface="Meiryo"/>
              <a:cs typeface="Meiryo"/>
              <a:sym typeface="Meiry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「GamePlayTag1/3」</a:t>
            </a:r>
            <a:endParaRPr sz="3000" b="1">
              <a:solidFill>
                <a:srgbClr val="F1C232"/>
              </a:solidFill>
              <a:latin typeface="Meiryo"/>
              <a:ea typeface="Meiryo"/>
              <a:cs typeface="Meiryo"/>
              <a:sym typeface="Meiryo"/>
            </a:endParaRPr>
          </a:p>
        </p:txBody>
      </p:sp>
      <p:sp>
        <p:nvSpPr>
          <p:cNvPr id="227" name="Google Shape;227;p34"/>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・オブジェクトを特定、分類、マッチング、フィルタリングすることできるもの。</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
        <p:nvSpPr>
          <p:cNvPr id="228" name="Google Shape;228;p34"/>
          <p:cNvSpPr txBox="1"/>
          <p:nvPr/>
        </p:nvSpPr>
        <p:spPr>
          <a:xfrm>
            <a:off x="822625" y="19576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・階層持つことができる。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
        <p:nvSpPr>
          <p:cNvPr id="229" name="Google Shape;229;p34"/>
          <p:cNvSpPr txBox="1"/>
          <p:nvPr/>
        </p:nvSpPr>
        <p:spPr>
          <a:xfrm>
            <a:off x="822625" y="2567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・公式ドキュメントに詳しいことは書いてあるので見てください！</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https://docs.unrealengine.com/ja/Gameplay/Tags/index.html</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「GamePlayTag2/3」</a:t>
            </a:r>
            <a:endParaRPr sz="3000" b="1">
              <a:solidFill>
                <a:srgbClr val="F1C232"/>
              </a:solidFill>
              <a:latin typeface="Meiryo"/>
              <a:ea typeface="Meiryo"/>
              <a:cs typeface="Meiryo"/>
              <a:sym typeface="Meiryo"/>
            </a:endParaRPr>
          </a:p>
        </p:txBody>
      </p:sp>
      <p:sp>
        <p:nvSpPr>
          <p:cNvPr id="235" name="Google Shape;235;p35"/>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・GamePlayTagは管理がしやすい。(UE4のプロジェクト内のGamePlay Tag List</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からタグ全体を見ることが出来る。検索・追加・削除が簡単にできる。</a:t>
            </a:r>
            <a:endParaRPr b="1">
              <a:solidFill>
                <a:srgbClr val="FFFFFF"/>
              </a:solidFill>
              <a:latin typeface="Meiryo"/>
              <a:ea typeface="Meiryo"/>
              <a:cs typeface="Meiryo"/>
              <a:sym typeface="Meiryo"/>
            </a:endParaRPr>
          </a:p>
        </p:txBody>
      </p:sp>
      <p:pic>
        <p:nvPicPr>
          <p:cNvPr id="236" name="Google Shape;236;p35"/>
          <p:cNvPicPr preferRelativeResize="0"/>
          <p:nvPr/>
        </p:nvPicPr>
        <p:blipFill>
          <a:blip r:embed="rId3">
            <a:alphaModFix/>
          </a:blip>
          <a:stretch>
            <a:fillRect/>
          </a:stretch>
        </p:blipFill>
        <p:spPr>
          <a:xfrm>
            <a:off x="1420025" y="2248225"/>
            <a:ext cx="6377292" cy="2552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「GamePlayTag3/3」</a:t>
            </a:r>
            <a:endParaRPr sz="3000" b="1">
              <a:solidFill>
                <a:srgbClr val="F1C232"/>
              </a:solidFill>
              <a:latin typeface="Meiryo"/>
              <a:ea typeface="Meiryo"/>
              <a:cs typeface="Meiryo"/>
              <a:sym typeface="Meiryo"/>
            </a:endParaRPr>
          </a:p>
        </p:txBody>
      </p:sp>
      <p:sp>
        <p:nvSpPr>
          <p:cNvPr id="242" name="Google Shape;242;p36"/>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・今回のゲームの場合、キャラクターの状態の管理とダメージの種類を分けるのに</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GamePlayTag利用してます。</a:t>
            </a:r>
            <a:endParaRPr b="1">
              <a:solidFill>
                <a:srgbClr val="FFFFFF"/>
              </a:solidFill>
              <a:latin typeface="Meiryo"/>
              <a:ea typeface="Meiryo"/>
              <a:cs typeface="Meiryo"/>
              <a:sym typeface="Meiry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「アニメーション通知」</a:t>
            </a:r>
            <a:endParaRPr sz="3000" b="1">
              <a:solidFill>
                <a:srgbClr val="F1C232"/>
              </a:solidFill>
              <a:latin typeface="Meiryo"/>
              <a:ea typeface="Meiryo"/>
              <a:cs typeface="Meiryo"/>
              <a:sym typeface="Meiryo"/>
            </a:endParaRPr>
          </a:p>
        </p:txBody>
      </p:sp>
      <p:sp>
        <p:nvSpPr>
          <p:cNvPr id="248" name="Google Shape;248;p37"/>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・Animation Montage内で通知を作成し、主にアニメーションの終了通知・</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攻撃時の当たり判定ON・OF通知などで活用。</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pic>
        <p:nvPicPr>
          <p:cNvPr id="249" name="Google Shape;249;p37"/>
          <p:cNvPicPr preferRelativeResize="0"/>
          <p:nvPr/>
        </p:nvPicPr>
        <p:blipFill>
          <a:blip r:embed="rId3">
            <a:alphaModFix/>
          </a:blip>
          <a:stretch>
            <a:fillRect/>
          </a:stretch>
        </p:blipFill>
        <p:spPr>
          <a:xfrm>
            <a:off x="2706050" y="2203050"/>
            <a:ext cx="3731900" cy="2702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1971150" y="2285400"/>
            <a:ext cx="52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「キャラクターの行動制御」</a:t>
            </a:r>
            <a:endParaRPr sz="3000" b="1">
              <a:solidFill>
                <a:srgbClr val="F1C232"/>
              </a:solidFill>
              <a:latin typeface="Meiryo"/>
              <a:ea typeface="Meiryo"/>
              <a:cs typeface="Meiryo"/>
              <a:sym typeface="Meiry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「キャラクター行動制御要件」</a:t>
            </a:r>
            <a:endParaRPr sz="3000" b="1">
              <a:solidFill>
                <a:srgbClr val="F1C232"/>
              </a:solidFill>
              <a:latin typeface="Meiryo"/>
              <a:ea typeface="Meiryo"/>
              <a:cs typeface="Meiryo"/>
              <a:sym typeface="Meiryo"/>
            </a:endParaRPr>
          </a:p>
        </p:txBody>
      </p:sp>
      <p:sp>
        <p:nvSpPr>
          <p:cNvPr id="260" name="Google Shape;260;p39"/>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・デバッグがしやすい。(ここが一番重要)</a:t>
            </a:r>
            <a:endParaRPr b="1">
              <a:solidFill>
                <a:srgbClr val="FFFFFF"/>
              </a:solidFill>
              <a:latin typeface="Meiryo"/>
              <a:ea typeface="Meiryo"/>
              <a:cs typeface="Meiryo"/>
              <a:sym typeface="Meiryo"/>
            </a:endParaRPr>
          </a:p>
        </p:txBody>
      </p:sp>
      <p:sp>
        <p:nvSpPr>
          <p:cNvPr id="261" name="Google Shape;261;p39"/>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・敵の行動ごとにプログラマが作業することができる。</a:t>
            </a:r>
            <a:endParaRPr b="1">
              <a:solidFill>
                <a:srgbClr val="FFFFFF"/>
              </a:solidFill>
              <a:latin typeface="Meiryo"/>
              <a:ea typeface="Meiryo"/>
              <a:cs typeface="Meiryo"/>
              <a:sym typeface="Meiry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3271650" y="2285400"/>
            <a:ext cx="260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何を使ったか</a:t>
            </a:r>
            <a:endParaRPr sz="3000" b="1">
              <a:solidFill>
                <a:srgbClr val="F1C232"/>
              </a:solidFill>
              <a:latin typeface="Meiryo"/>
              <a:ea typeface="Meiryo"/>
              <a:cs typeface="Meiryo"/>
              <a:sym typeface="Meiry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「Behavior Tree」</a:t>
            </a:r>
            <a:endParaRPr sz="3000" b="1">
              <a:solidFill>
                <a:srgbClr val="F1C232"/>
              </a:solidFill>
              <a:latin typeface="Meiryo"/>
              <a:ea typeface="Meiryo"/>
              <a:cs typeface="Meiryo"/>
              <a:sym typeface="Meiryo"/>
            </a:endParaRPr>
          </a:p>
        </p:txBody>
      </p:sp>
      <p:sp>
        <p:nvSpPr>
          <p:cNvPr id="272" name="Google Shape;272;p41"/>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・簡単にいうとキャラクターに意思決定と判断をさせるもの。</a:t>
            </a:r>
            <a:endParaRPr b="1">
              <a:solidFill>
                <a:srgbClr val="FFFFFF"/>
              </a:solidFill>
              <a:latin typeface="Meiryo"/>
              <a:ea typeface="Meiryo"/>
              <a:cs typeface="Meiryo"/>
              <a:sym typeface="Meiryo"/>
            </a:endParaRPr>
          </a:p>
        </p:txBody>
      </p:sp>
      <p:sp>
        <p:nvSpPr>
          <p:cNvPr id="273" name="Google Shape;273;p41"/>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・条件式によって対応しているタスク(アクション)を実行する</a:t>
            </a:r>
            <a:endParaRPr b="1">
              <a:solidFill>
                <a:srgbClr val="FFFFFF"/>
              </a:solidFill>
              <a:latin typeface="Meiryo"/>
              <a:ea typeface="Meiryo"/>
              <a:cs typeface="Meiryo"/>
              <a:sym typeface="Meiryo"/>
            </a:endParaRPr>
          </a:p>
        </p:txBody>
      </p:sp>
      <p:sp>
        <p:nvSpPr>
          <p:cNvPr id="274" name="Google Shape;274;p41"/>
          <p:cNvSpPr txBox="1"/>
          <p:nvPr/>
        </p:nvSpPr>
        <p:spPr>
          <a:xfrm>
            <a:off x="822625" y="2338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・詳しくは公式ドキュメントに書いてます！</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https://docs.unrealengine.com/ja/Engine/ArtificialIntelligence/BehaviorTrees/index.html</a:t>
            </a:r>
            <a:endParaRPr b="1">
              <a:solidFill>
                <a:srgbClr val="FFFFFF"/>
              </a:solidFill>
              <a:latin typeface="Meiryo"/>
              <a:ea typeface="Meiryo"/>
              <a:cs typeface="Meiryo"/>
              <a:sym typeface="Meiryo"/>
            </a:endParaRPr>
          </a:p>
        </p:txBody>
      </p:sp>
      <p:pic>
        <p:nvPicPr>
          <p:cNvPr id="275" name="Google Shape;275;p41"/>
          <p:cNvPicPr preferRelativeResize="0"/>
          <p:nvPr/>
        </p:nvPicPr>
        <p:blipFill>
          <a:blip r:embed="rId4">
            <a:alphaModFix/>
          </a:blip>
          <a:stretch>
            <a:fillRect/>
          </a:stretch>
        </p:blipFill>
        <p:spPr>
          <a:xfrm>
            <a:off x="2953775" y="3002250"/>
            <a:ext cx="3236457" cy="2068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「はじめに」</a:t>
            </a:r>
            <a:endParaRPr sz="3000" b="1">
              <a:solidFill>
                <a:srgbClr val="F1C232"/>
              </a:solidFill>
              <a:latin typeface="Meiryo"/>
              <a:ea typeface="Meiryo"/>
              <a:cs typeface="Meiryo"/>
              <a:sym typeface="Meiryo"/>
            </a:endParaRPr>
          </a:p>
        </p:txBody>
      </p:sp>
      <p:sp>
        <p:nvSpPr>
          <p:cNvPr id="76" name="Google Shape;76;p15"/>
          <p:cNvSpPr txBox="1"/>
          <p:nvPr/>
        </p:nvSpPr>
        <p:spPr>
          <a:xfrm>
            <a:off x="822625" y="1424250"/>
            <a:ext cx="716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・制作事例を簡単に紹介するスライドです。(何をしたか・何を使ったか)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チュートリアルではないので注意してください。</a:t>
            </a:r>
            <a:endParaRPr b="1">
              <a:solidFill>
                <a:srgbClr val="FFFFFF"/>
              </a:solidFill>
              <a:latin typeface="Meiryo"/>
              <a:ea typeface="Meiryo"/>
              <a:cs typeface="Meiryo"/>
              <a:sym typeface="Meiryo"/>
            </a:endParaRPr>
          </a:p>
        </p:txBody>
      </p:sp>
      <p:sp>
        <p:nvSpPr>
          <p:cNvPr id="77" name="Google Shape;77;p15"/>
          <p:cNvSpPr txBox="1"/>
          <p:nvPr/>
        </p:nvSpPr>
        <p:spPr>
          <a:xfrm>
            <a:off x="822625" y="1981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78" name="Google Shape;78;p15"/>
          <p:cNvSpPr txBox="1"/>
          <p:nvPr/>
        </p:nvSpPr>
        <p:spPr>
          <a:xfrm>
            <a:off x="822625" y="20839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スライドで紹介するものはUE4の最適解ではないです。</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79" name="Google Shape;79;p15"/>
          <p:cNvSpPr txBox="1"/>
          <p:nvPr/>
        </p:nvSpPr>
        <p:spPr>
          <a:xfrm>
            <a:off x="822625" y="2617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このスライドの対象者</a:t>
            </a:r>
            <a:endParaRPr b="1">
              <a:solidFill>
                <a:schemeClr val="lt1"/>
              </a:solidFill>
              <a:latin typeface="Meiryo"/>
              <a:ea typeface="Meiryo"/>
              <a:cs typeface="Meiryo"/>
              <a:sym typeface="Meiryo"/>
            </a:endParaRPr>
          </a:p>
          <a:p>
            <a:pPr marL="0" lvl="0" indent="0" algn="l" rtl="0">
              <a:spcBef>
                <a:spcPts val="0"/>
              </a:spcBef>
              <a:spcAft>
                <a:spcPts val="0"/>
              </a:spcAft>
              <a:buNone/>
            </a:pPr>
            <a:r>
              <a:rPr lang="ja" b="1">
                <a:solidFill>
                  <a:schemeClr val="lt1"/>
                </a:solidFill>
                <a:latin typeface="Meiryo"/>
                <a:ea typeface="Meiryo"/>
                <a:cs typeface="Meiryo"/>
                <a:sym typeface="Meiryo"/>
              </a:rPr>
              <a:t>　・Unreal Engine4でゲームを作った経験がある人</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「なぜBehavior Treeなのか」</a:t>
            </a:r>
            <a:endParaRPr sz="3000" b="1">
              <a:solidFill>
                <a:srgbClr val="F1C232"/>
              </a:solidFill>
              <a:latin typeface="Meiryo"/>
              <a:ea typeface="Meiryo"/>
              <a:cs typeface="Meiryo"/>
              <a:sym typeface="Meiryo"/>
            </a:endParaRPr>
          </a:p>
        </p:txBody>
      </p:sp>
      <p:sp>
        <p:nvSpPr>
          <p:cNvPr id="281" name="Google Shape;281;p4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・タスクごとにプログラマが処理を組める。</a:t>
            </a:r>
            <a:endParaRPr b="1">
              <a:solidFill>
                <a:srgbClr val="FFFFFF"/>
              </a:solidFill>
              <a:latin typeface="Meiryo"/>
              <a:ea typeface="Meiryo"/>
              <a:cs typeface="Meiryo"/>
              <a:sym typeface="Meiryo"/>
            </a:endParaRPr>
          </a:p>
        </p:txBody>
      </p:sp>
      <p:sp>
        <p:nvSpPr>
          <p:cNvPr id="282" name="Google Shape;282;p42"/>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・ゲームプレイ中にフローの流れがはっきり見えてデバッグが容易。</a:t>
            </a:r>
            <a:endParaRPr b="1">
              <a:solidFill>
                <a:srgbClr val="FFFFFF"/>
              </a:solidFill>
              <a:latin typeface="Meiryo"/>
              <a:ea typeface="Meiryo"/>
              <a:cs typeface="Meiryo"/>
              <a:sym typeface="Meiry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2257200" y="2285400"/>
            <a:ext cx="46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「最終的に出来たもの」</a:t>
            </a:r>
            <a:endParaRPr sz="3000" b="1">
              <a:solidFill>
                <a:srgbClr val="F1C232"/>
              </a:solidFill>
              <a:latin typeface="Meiryo"/>
              <a:ea typeface="Meiryo"/>
              <a:cs typeface="Meiryo"/>
              <a:sym typeface="Meiry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「実際にできたBehavior Tree1/2」</a:t>
            </a:r>
            <a:endParaRPr sz="3000" b="1">
              <a:solidFill>
                <a:srgbClr val="F1C232"/>
              </a:solidFill>
              <a:latin typeface="Meiryo"/>
              <a:ea typeface="Meiryo"/>
              <a:cs typeface="Meiryo"/>
              <a:sym typeface="Meiryo"/>
            </a:endParaRPr>
          </a:p>
        </p:txBody>
      </p:sp>
      <p:pic>
        <p:nvPicPr>
          <p:cNvPr id="293" name="Google Shape;293;p44"/>
          <p:cNvPicPr preferRelativeResize="0"/>
          <p:nvPr/>
        </p:nvPicPr>
        <p:blipFill>
          <a:blip r:embed="rId3">
            <a:alphaModFix/>
          </a:blip>
          <a:stretch>
            <a:fillRect/>
          </a:stretch>
        </p:blipFill>
        <p:spPr>
          <a:xfrm>
            <a:off x="1577950" y="1427975"/>
            <a:ext cx="5988099" cy="35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「実際にできたBehavior Tree2/2」</a:t>
            </a:r>
            <a:endParaRPr sz="3000" b="1">
              <a:solidFill>
                <a:srgbClr val="F1C232"/>
              </a:solidFill>
              <a:latin typeface="Meiryo"/>
              <a:ea typeface="Meiryo"/>
              <a:cs typeface="Meiryo"/>
              <a:sym typeface="Meiryo"/>
            </a:endParaRPr>
          </a:p>
        </p:txBody>
      </p:sp>
      <p:pic>
        <p:nvPicPr>
          <p:cNvPr id="299" name="Google Shape;299;p45"/>
          <p:cNvPicPr preferRelativeResize="0"/>
          <p:nvPr/>
        </p:nvPicPr>
        <p:blipFill>
          <a:blip r:embed="rId3">
            <a:alphaModFix/>
          </a:blip>
          <a:stretch>
            <a:fillRect/>
          </a:stretch>
        </p:blipFill>
        <p:spPr>
          <a:xfrm>
            <a:off x="1577950" y="1427975"/>
            <a:ext cx="5988099" cy="3557400"/>
          </a:xfrm>
          <a:prstGeom prst="rect">
            <a:avLst/>
          </a:prstGeom>
          <a:noFill/>
          <a:ln>
            <a:noFill/>
          </a:ln>
        </p:spPr>
      </p:pic>
      <p:pic>
        <p:nvPicPr>
          <p:cNvPr id="300" name="Google Shape;300;p45"/>
          <p:cNvPicPr preferRelativeResize="0"/>
          <p:nvPr/>
        </p:nvPicPr>
        <p:blipFill>
          <a:blip r:embed="rId4">
            <a:alphaModFix/>
          </a:blip>
          <a:stretch>
            <a:fillRect/>
          </a:stretch>
        </p:blipFill>
        <p:spPr>
          <a:xfrm>
            <a:off x="1577950" y="1427975"/>
            <a:ext cx="5988100" cy="355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「概要」</a:t>
            </a:r>
            <a:endParaRPr sz="3000" b="1">
              <a:solidFill>
                <a:srgbClr val="F1C232"/>
              </a:solidFill>
              <a:latin typeface="Meiryo"/>
              <a:ea typeface="Meiryo"/>
              <a:cs typeface="Meiryo"/>
              <a:sym typeface="Meiryo"/>
            </a:endParaRPr>
          </a:p>
        </p:txBody>
      </p:sp>
      <p:sp>
        <p:nvSpPr>
          <p:cNvPr id="306" name="Google Shape;306;p46"/>
          <p:cNvSpPr txBox="1"/>
          <p:nvPr/>
        </p:nvSpPr>
        <p:spPr>
          <a:xfrm>
            <a:off x="822625" y="14242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・Service、Decoratorを新しく作りBehavior Tree</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の挙動を制御。</a:t>
            </a:r>
            <a:endParaRPr b="1">
              <a:solidFill>
                <a:srgbClr val="FFFFFF"/>
              </a:solidFill>
              <a:latin typeface="Meiryo"/>
              <a:ea typeface="Meiryo"/>
              <a:cs typeface="Meiryo"/>
              <a:sym typeface="Meiryo"/>
            </a:endParaRPr>
          </a:p>
        </p:txBody>
      </p:sp>
      <p:sp>
        <p:nvSpPr>
          <p:cNvPr id="307" name="Google Shape;307;p46"/>
          <p:cNvSpPr txBox="1"/>
          <p:nvPr/>
        </p:nvSpPr>
        <p:spPr>
          <a:xfrm>
            <a:off x="822625" y="21100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・Task内では敵のアニメーション以外の挙動を制御。(移動距離・回転量など)</a:t>
            </a:r>
            <a:endParaRPr b="1">
              <a:solidFill>
                <a:srgbClr val="FFFFFF"/>
              </a:solidFill>
              <a:latin typeface="Meiryo"/>
              <a:ea typeface="Meiryo"/>
              <a:cs typeface="Meiryo"/>
              <a:sym typeface="Meiryo"/>
            </a:endParaRPr>
          </a:p>
        </p:txBody>
      </p:sp>
      <p:sp>
        <p:nvSpPr>
          <p:cNvPr id="308" name="Google Shape;308;p46"/>
          <p:cNvSpPr txBox="1"/>
          <p:nvPr/>
        </p:nvSpPr>
        <p:spPr>
          <a:xfrm>
            <a:off x="822625" y="26434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・Behavior TreeとABPとBPの関係は後ほどの設計のスライドで説明します。</a:t>
            </a:r>
            <a:endParaRPr b="1">
              <a:solidFill>
                <a:srgbClr val="FFFFFF"/>
              </a:solidFill>
              <a:latin typeface="Meiryo"/>
              <a:ea typeface="Meiryo"/>
              <a:cs typeface="Meiryo"/>
              <a:sym typeface="Meiry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「Serviceの主な使い方」</a:t>
            </a:r>
            <a:endParaRPr sz="3000" b="1">
              <a:solidFill>
                <a:srgbClr val="F1C232"/>
              </a:solidFill>
              <a:latin typeface="Meiryo"/>
              <a:ea typeface="Meiryo"/>
              <a:cs typeface="Meiryo"/>
              <a:sym typeface="Meiryo"/>
            </a:endParaRPr>
          </a:p>
        </p:txBody>
      </p:sp>
      <p:sp>
        <p:nvSpPr>
          <p:cNvPr id="314" name="Google Shape;314;p47"/>
          <p:cNvSpPr txBox="1"/>
          <p:nvPr/>
        </p:nvSpPr>
        <p:spPr>
          <a:xfrm>
            <a:off x="822625" y="1424250"/>
            <a:ext cx="77847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・Blackbordで使用する変数の更新。(プレイヤーの情報・ダメージが入ったかどうかなど)</a:t>
            </a:r>
            <a:endParaRPr b="1">
              <a:solidFill>
                <a:srgbClr val="FFFFFF"/>
              </a:solidFill>
              <a:latin typeface="Meiryo"/>
              <a:ea typeface="Meiryo"/>
              <a:cs typeface="Meiryo"/>
              <a:sym typeface="Meiryo"/>
            </a:endParaRPr>
          </a:p>
        </p:txBody>
      </p:sp>
      <p:pic>
        <p:nvPicPr>
          <p:cNvPr id="315" name="Google Shape;315;p47"/>
          <p:cNvPicPr preferRelativeResize="0"/>
          <p:nvPr/>
        </p:nvPicPr>
        <p:blipFill>
          <a:blip r:embed="rId3">
            <a:alphaModFix/>
          </a:blip>
          <a:stretch>
            <a:fillRect/>
          </a:stretch>
        </p:blipFill>
        <p:spPr>
          <a:xfrm>
            <a:off x="3233388" y="1995925"/>
            <a:ext cx="2677224" cy="2961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「Decoratorの主な使い方」</a:t>
            </a:r>
            <a:endParaRPr sz="3000" b="1">
              <a:solidFill>
                <a:srgbClr val="F1C232"/>
              </a:solidFill>
              <a:latin typeface="Meiryo"/>
              <a:ea typeface="Meiryo"/>
              <a:cs typeface="Meiryo"/>
              <a:sym typeface="Meiryo"/>
            </a:endParaRPr>
          </a:p>
        </p:txBody>
      </p:sp>
      <p:sp>
        <p:nvSpPr>
          <p:cNvPr id="321" name="Google Shape;321;p48"/>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・値を比較して実行判定を出しています。</a:t>
            </a:r>
            <a:endParaRPr b="1">
              <a:solidFill>
                <a:srgbClr val="FFFFFF"/>
              </a:solidFill>
              <a:latin typeface="Meiryo"/>
              <a:ea typeface="Meiryo"/>
              <a:cs typeface="Meiryo"/>
              <a:sym typeface="Meiryo"/>
            </a:endParaRPr>
          </a:p>
        </p:txBody>
      </p:sp>
      <p:pic>
        <p:nvPicPr>
          <p:cNvPr id="322" name="Google Shape;322;p48"/>
          <p:cNvPicPr preferRelativeResize="0"/>
          <p:nvPr/>
        </p:nvPicPr>
        <p:blipFill>
          <a:blip r:embed="rId3">
            <a:alphaModFix/>
          </a:blip>
          <a:stretch>
            <a:fillRect/>
          </a:stretch>
        </p:blipFill>
        <p:spPr>
          <a:xfrm>
            <a:off x="1490963" y="2036050"/>
            <a:ext cx="6162067" cy="2961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2311950" y="2285400"/>
            <a:ext cx="452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「敵キャラクター設計」</a:t>
            </a:r>
            <a:endParaRPr sz="3000" b="1">
              <a:solidFill>
                <a:srgbClr val="F1C232"/>
              </a:solidFill>
              <a:latin typeface="Meiryo"/>
              <a:ea typeface="Meiryo"/>
              <a:cs typeface="Meiryo"/>
              <a:sym typeface="Meiry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「敵キャラクター設計要件」</a:t>
            </a:r>
            <a:endParaRPr sz="3000" b="1">
              <a:solidFill>
                <a:srgbClr val="F1C232"/>
              </a:solidFill>
              <a:latin typeface="Meiryo"/>
              <a:ea typeface="Meiryo"/>
              <a:cs typeface="Meiryo"/>
              <a:sym typeface="Meiryo"/>
            </a:endParaRPr>
          </a:p>
        </p:txBody>
      </p:sp>
      <p:sp>
        <p:nvSpPr>
          <p:cNvPr id="333" name="Google Shape;333;p50"/>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・デバッグがしやすい設計。(処理を分担、ルール決め)</a:t>
            </a:r>
            <a:endParaRPr b="1">
              <a:solidFill>
                <a:srgbClr val="FFFFFF"/>
              </a:solidFill>
              <a:latin typeface="Meiryo"/>
              <a:ea typeface="Meiryo"/>
              <a:cs typeface="Meiryo"/>
              <a:sym typeface="Meiryo"/>
            </a:endParaRPr>
          </a:p>
        </p:txBody>
      </p:sp>
      <p:sp>
        <p:nvSpPr>
          <p:cNvPr id="334" name="Google Shape;334;p50"/>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・Behavior TreeとABPとキャラクターBPの通信が複雑にならないようにする</a:t>
            </a:r>
            <a:endParaRPr b="1">
              <a:solidFill>
                <a:srgbClr val="FFFFFF"/>
              </a:solidFill>
              <a:latin typeface="Meiryo"/>
              <a:ea typeface="Meiryo"/>
              <a:cs typeface="Meiryo"/>
              <a:sym typeface="Meiry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「最終的に出来た敵キャラクター設計1/2」</a:t>
            </a:r>
            <a:endParaRPr sz="3000" b="1">
              <a:solidFill>
                <a:srgbClr val="F1C232"/>
              </a:solidFill>
              <a:latin typeface="Meiryo"/>
              <a:ea typeface="Meiryo"/>
              <a:cs typeface="Meiryo"/>
              <a:sym typeface="Meiryo"/>
            </a:endParaRPr>
          </a:p>
        </p:txBody>
      </p:sp>
      <p:pic>
        <p:nvPicPr>
          <p:cNvPr id="340" name="Google Shape;340;p51"/>
          <p:cNvPicPr preferRelativeResize="0"/>
          <p:nvPr/>
        </p:nvPicPr>
        <p:blipFill>
          <a:blip r:embed="rId3">
            <a:alphaModFix/>
          </a:blip>
          <a:stretch>
            <a:fillRect/>
          </a:stretch>
        </p:blipFill>
        <p:spPr>
          <a:xfrm>
            <a:off x="4086225" y="1329425"/>
            <a:ext cx="971550" cy="1400175"/>
          </a:xfrm>
          <a:prstGeom prst="rect">
            <a:avLst/>
          </a:prstGeom>
          <a:noFill/>
          <a:ln>
            <a:noFill/>
          </a:ln>
        </p:spPr>
      </p:pic>
      <p:pic>
        <p:nvPicPr>
          <p:cNvPr id="341" name="Google Shape;341;p51"/>
          <p:cNvPicPr preferRelativeResize="0"/>
          <p:nvPr/>
        </p:nvPicPr>
        <p:blipFill>
          <a:blip r:embed="rId4">
            <a:alphaModFix/>
          </a:blip>
          <a:stretch>
            <a:fillRect/>
          </a:stretch>
        </p:blipFill>
        <p:spPr>
          <a:xfrm>
            <a:off x="2036925" y="3586625"/>
            <a:ext cx="952500" cy="1314450"/>
          </a:xfrm>
          <a:prstGeom prst="rect">
            <a:avLst/>
          </a:prstGeom>
          <a:noFill/>
          <a:ln>
            <a:noFill/>
          </a:ln>
        </p:spPr>
      </p:pic>
      <p:pic>
        <p:nvPicPr>
          <p:cNvPr id="342" name="Google Shape;342;p51"/>
          <p:cNvPicPr preferRelativeResize="0"/>
          <p:nvPr/>
        </p:nvPicPr>
        <p:blipFill>
          <a:blip r:embed="rId5">
            <a:alphaModFix/>
          </a:blip>
          <a:stretch>
            <a:fillRect/>
          </a:stretch>
        </p:blipFill>
        <p:spPr>
          <a:xfrm>
            <a:off x="6227925" y="3586625"/>
            <a:ext cx="952500" cy="1314450"/>
          </a:xfrm>
          <a:prstGeom prst="rect">
            <a:avLst/>
          </a:prstGeom>
          <a:noFill/>
          <a:ln>
            <a:noFill/>
          </a:ln>
        </p:spPr>
      </p:pic>
      <p:pic>
        <p:nvPicPr>
          <p:cNvPr id="343" name="Google Shape;343;p51"/>
          <p:cNvPicPr preferRelativeResize="0"/>
          <p:nvPr/>
        </p:nvPicPr>
        <p:blipFill>
          <a:blip r:embed="rId6">
            <a:alphaModFix/>
          </a:blip>
          <a:stretch>
            <a:fillRect/>
          </a:stretch>
        </p:blipFill>
        <p:spPr>
          <a:xfrm>
            <a:off x="4132425" y="3586625"/>
            <a:ext cx="952500" cy="1314450"/>
          </a:xfrm>
          <a:prstGeom prst="rect">
            <a:avLst/>
          </a:prstGeom>
          <a:noFill/>
          <a:ln>
            <a:noFill/>
          </a:ln>
        </p:spPr>
      </p:pic>
      <p:sp>
        <p:nvSpPr>
          <p:cNvPr id="344" name="Google Shape;344;p51"/>
          <p:cNvSpPr/>
          <p:nvPr/>
        </p:nvSpPr>
        <p:spPr>
          <a:xfrm rot="8098910">
            <a:off x="3228563" y="2929357"/>
            <a:ext cx="668852" cy="376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1"/>
          <p:cNvSpPr/>
          <p:nvPr/>
        </p:nvSpPr>
        <p:spPr>
          <a:xfrm rot="5398458">
            <a:off x="4219097" y="3005598"/>
            <a:ext cx="669000" cy="37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1"/>
          <p:cNvSpPr/>
          <p:nvPr/>
        </p:nvSpPr>
        <p:spPr>
          <a:xfrm rot="2698910">
            <a:off x="5362163" y="2929357"/>
            <a:ext cx="668852" cy="376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「SkySe</a:t>
            </a:r>
            <a:r>
              <a:rPr lang="ja" b="1">
                <a:solidFill>
                  <a:srgbClr val="F1C232"/>
                </a:solidFill>
                <a:latin typeface="Meiryo"/>
                <a:ea typeface="Meiryo"/>
                <a:cs typeface="Meiryo"/>
                <a:sym typeface="Meiryo"/>
              </a:rPr>
              <a:t>e</a:t>
            </a:r>
            <a:r>
              <a:rPr lang="ja" sz="3000" b="1">
                <a:solidFill>
                  <a:srgbClr val="F1C232"/>
                </a:solidFill>
                <a:latin typeface="Meiryo"/>
                <a:ea typeface="Meiryo"/>
                <a:cs typeface="Meiryo"/>
                <a:sym typeface="Meiryo"/>
              </a:rPr>
              <a:t>kerの紹介」</a:t>
            </a:r>
            <a:endParaRPr sz="3000" b="1">
              <a:solidFill>
                <a:srgbClr val="F1C232"/>
              </a:solidFill>
              <a:latin typeface="Meiryo"/>
              <a:ea typeface="Meiryo"/>
              <a:cs typeface="Meiryo"/>
              <a:sym typeface="Meiryo"/>
            </a:endParaRPr>
          </a:p>
        </p:txBody>
      </p:sp>
      <p:sp>
        <p:nvSpPr>
          <p:cNvPr id="85" name="Google Shape;85;p16"/>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・開発メンバー13人(初期メンバー：7人)</a:t>
            </a:r>
            <a:endParaRPr b="1">
              <a:solidFill>
                <a:srgbClr val="FFFFFF"/>
              </a:solidFill>
              <a:latin typeface="Meiryo"/>
              <a:ea typeface="Meiryo"/>
              <a:cs typeface="Meiryo"/>
              <a:sym typeface="Meiryo"/>
            </a:endParaRPr>
          </a:p>
        </p:txBody>
      </p:sp>
      <p:sp>
        <p:nvSpPr>
          <p:cNvPr id="86" name="Google Shape;86;p16"/>
          <p:cNvSpPr txBox="1"/>
          <p:nvPr/>
        </p:nvSpPr>
        <p:spPr>
          <a:xfrm>
            <a:off x="822625" y="2286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UE4のバージョンは4.22</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7" name="Google Shape;87;p16"/>
          <p:cNvSpPr txBox="1"/>
          <p:nvPr/>
        </p:nvSpPr>
        <p:spPr>
          <a:xfrm>
            <a:off x="822625" y="27175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・2020年内に</a:t>
            </a:r>
            <a:r>
              <a:rPr lang="ja" b="1">
                <a:solidFill>
                  <a:schemeClr val="lt1"/>
                </a:solidFill>
                <a:latin typeface="Meiryo"/>
                <a:ea typeface="Meiryo"/>
                <a:cs typeface="Meiryo"/>
                <a:sym typeface="Meiryo"/>
              </a:rPr>
              <a:t>Steamでリリース予定</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8" name="Google Shape;88;p16"/>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開発期間：約4ヶ月(プロジェクト着手してからTGS出展まで)</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9" name="Google Shape;89;p16"/>
          <p:cNvSpPr txBox="1"/>
          <p:nvPr/>
        </p:nvSpPr>
        <p:spPr>
          <a:xfrm>
            <a:off x="813525" y="3189400"/>
            <a:ext cx="5513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・プログラムのサポートをしていました。</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90" name="Google Shape;90;p16"/>
          <p:cNvSpPr txBox="1"/>
          <p:nvPr/>
        </p:nvSpPr>
        <p:spPr>
          <a:xfrm>
            <a:off x="1118325" y="3696700"/>
            <a:ext cx="1762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＊オブジェクトの挙動</a:t>
            </a:r>
            <a:endParaRPr sz="1000" b="1">
              <a:solidFill>
                <a:srgbClr val="FFFFFF"/>
              </a:solidFill>
              <a:latin typeface="Meiryo"/>
              <a:ea typeface="Meiryo"/>
              <a:cs typeface="Meiryo"/>
              <a:sym typeface="Meiryo"/>
            </a:endParaRPr>
          </a:p>
        </p:txBody>
      </p:sp>
      <p:sp>
        <p:nvSpPr>
          <p:cNvPr id="91" name="Google Shape;91;p16"/>
          <p:cNvSpPr txBox="1"/>
          <p:nvPr/>
        </p:nvSpPr>
        <p:spPr>
          <a:xfrm>
            <a:off x="2870925" y="3696700"/>
            <a:ext cx="20790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＊プレイヤーシステム</a:t>
            </a:r>
            <a:endParaRPr sz="1000" b="1">
              <a:solidFill>
                <a:srgbClr val="FFFFFF"/>
              </a:solidFill>
              <a:latin typeface="Meiryo"/>
              <a:ea typeface="Meiryo"/>
              <a:cs typeface="Meiryo"/>
              <a:sym typeface="Meiryo"/>
            </a:endParaRPr>
          </a:p>
        </p:txBody>
      </p:sp>
      <p:sp>
        <p:nvSpPr>
          <p:cNvPr id="92" name="Google Shape;92;p16"/>
          <p:cNvSpPr txBox="1"/>
          <p:nvPr/>
        </p:nvSpPr>
        <p:spPr>
          <a:xfrm>
            <a:off x="2870925" y="4077700"/>
            <a:ext cx="20790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＊エネミーシステム</a:t>
            </a:r>
            <a:endParaRPr sz="1000" b="1">
              <a:solidFill>
                <a:srgbClr val="FFFFFF"/>
              </a:solidFill>
              <a:latin typeface="Meiryo"/>
              <a:ea typeface="Meiryo"/>
              <a:cs typeface="Meiryo"/>
              <a:sym typeface="Meiryo"/>
            </a:endParaRPr>
          </a:p>
        </p:txBody>
      </p:sp>
      <p:sp>
        <p:nvSpPr>
          <p:cNvPr id="93" name="Google Shape;93;p16"/>
          <p:cNvSpPr txBox="1"/>
          <p:nvPr/>
        </p:nvSpPr>
        <p:spPr>
          <a:xfrm>
            <a:off x="1118325" y="4077700"/>
            <a:ext cx="1762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＊UIプログラム</a:t>
            </a:r>
            <a:endParaRPr sz="1000" b="1">
              <a:solidFill>
                <a:srgbClr val="FFFFFF"/>
              </a:solidFill>
              <a:latin typeface="Meiryo"/>
              <a:ea typeface="Meiryo"/>
              <a:cs typeface="Meiryo"/>
              <a:sym typeface="Meiryo"/>
            </a:endParaRPr>
          </a:p>
        </p:txBody>
      </p:sp>
      <p:pic>
        <p:nvPicPr>
          <p:cNvPr id="94" name="Google Shape;94;p16"/>
          <p:cNvPicPr preferRelativeResize="0"/>
          <p:nvPr/>
        </p:nvPicPr>
        <p:blipFill>
          <a:blip r:embed="rId3">
            <a:alphaModFix/>
          </a:blip>
          <a:stretch>
            <a:fillRect/>
          </a:stretch>
        </p:blipFill>
        <p:spPr>
          <a:xfrm>
            <a:off x="4870775" y="2456677"/>
            <a:ext cx="3573876" cy="1858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「最終的に出来た敵キャラクター設計2/2」</a:t>
            </a:r>
            <a:endParaRPr sz="3000" b="1">
              <a:solidFill>
                <a:srgbClr val="F1C232"/>
              </a:solidFill>
              <a:latin typeface="Meiryo"/>
              <a:ea typeface="Meiryo"/>
              <a:cs typeface="Meiryo"/>
              <a:sym typeface="Meiryo"/>
            </a:endParaRPr>
          </a:p>
        </p:txBody>
      </p:sp>
      <p:pic>
        <p:nvPicPr>
          <p:cNvPr id="352" name="Google Shape;352;p52"/>
          <p:cNvPicPr preferRelativeResize="0"/>
          <p:nvPr/>
        </p:nvPicPr>
        <p:blipFill>
          <a:blip r:embed="rId3">
            <a:alphaModFix/>
          </a:blip>
          <a:stretch>
            <a:fillRect/>
          </a:stretch>
        </p:blipFill>
        <p:spPr>
          <a:xfrm>
            <a:off x="1809750" y="3192200"/>
            <a:ext cx="990600" cy="1352550"/>
          </a:xfrm>
          <a:prstGeom prst="rect">
            <a:avLst/>
          </a:prstGeom>
          <a:noFill/>
          <a:ln>
            <a:noFill/>
          </a:ln>
        </p:spPr>
      </p:pic>
      <p:pic>
        <p:nvPicPr>
          <p:cNvPr id="353" name="Google Shape;353;p52"/>
          <p:cNvPicPr preferRelativeResize="0"/>
          <p:nvPr/>
        </p:nvPicPr>
        <p:blipFill>
          <a:blip r:embed="rId4">
            <a:alphaModFix/>
          </a:blip>
          <a:stretch>
            <a:fillRect/>
          </a:stretch>
        </p:blipFill>
        <p:spPr>
          <a:xfrm>
            <a:off x="6496050" y="3211250"/>
            <a:ext cx="952500" cy="1314450"/>
          </a:xfrm>
          <a:prstGeom prst="rect">
            <a:avLst/>
          </a:prstGeom>
          <a:noFill/>
          <a:ln>
            <a:noFill/>
          </a:ln>
        </p:spPr>
      </p:pic>
      <p:sp>
        <p:nvSpPr>
          <p:cNvPr id="354" name="Google Shape;354;p52"/>
          <p:cNvSpPr/>
          <p:nvPr/>
        </p:nvSpPr>
        <p:spPr>
          <a:xfrm rot="8517494">
            <a:off x="3199293" y="2950849"/>
            <a:ext cx="668900"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2"/>
          <p:cNvSpPr/>
          <p:nvPr/>
        </p:nvSpPr>
        <p:spPr>
          <a:xfrm rot="8519658" flipH="1">
            <a:off x="2876674" y="2450733"/>
            <a:ext cx="668951"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rot="-8517494" flipH="1">
            <a:off x="5454939" y="2938438"/>
            <a:ext cx="668900"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rot="-8519658">
            <a:off x="5802629" y="2387245"/>
            <a:ext cx="668951"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52"/>
          <p:cNvPicPr preferRelativeResize="0"/>
          <p:nvPr/>
        </p:nvPicPr>
        <p:blipFill>
          <a:blip r:embed="rId5">
            <a:alphaModFix/>
          </a:blip>
          <a:stretch>
            <a:fillRect/>
          </a:stretch>
        </p:blipFill>
        <p:spPr>
          <a:xfrm>
            <a:off x="4086225" y="1329425"/>
            <a:ext cx="971550" cy="140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「敵キャラクターのベースクラス」</a:t>
            </a:r>
            <a:endParaRPr sz="3000" b="1">
              <a:solidFill>
                <a:srgbClr val="F1C232"/>
              </a:solidFill>
              <a:latin typeface="Meiryo"/>
              <a:ea typeface="Meiryo"/>
              <a:cs typeface="Meiryo"/>
              <a:sym typeface="Meiryo"/>
            </a:endParaRPr>
          </a:p>
        </p:txBody>
      </p:sp>
      <p:sp>
        <p:nvSpPr>
          <p:cNvPr id="364" name="Google Shape;364;p53"/>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・敵キャラクターがプレイヤーにダメージを与えられた時の処理</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(サウンド・エフェクト・)</a:t>
            </a:r>
            <a:endParaRPr b="1">
              <a:solidFill>
                <a:srgbClr val="FFFFFF"/>
              </a:solidFill>
              <a:latin typeface="Meiryo"/>
              <a:ea typeface="Meiryo"/>
              <a:cs typeface="Meiryo"/>
              <a:sym typeface="Meiryo"/>
            </a:endParaRPr>
          </a:p>
        </p:txBody>
      </p:sp>
      <p:sp>
        <p:nvSpPr>
          <p:cNvPr id="365" name="Google Shape;365;p53"/>
          <p:cNvSpPr txBox="1"/>
          <p:nvPr/>
        </p:nvSpPr>
        <p:spPr>
          <a:xfrm>
            <a:off x="822625" y="21100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・GamePlayTagを管理。ABPとBehavior Treeの橋渡し的な役割。</a:t>
            </a:r>
            <a:endParaRPr b="1">
              <a:solidFill>
                <a:srgbClr val="FFFFFF"/>
              </a:solidFill>
              <a:latin typeface="Meiryo"/>
              <a:ea typeface="Meiryo"/>
              <a:cs typeface="Meiryo"/>
              <a:sym typeface="Meiryo"/>
            </a:endParaRPr>
          </a:p>
        </p:txBody>
      </p:sp>
      <p:sp>
        <p:nvSpPr>
          <p:cNvPr id="366" name="Google Shape;366;p53"/>
          <p:cNvSpPr txBox="1"/>
          <p:nvPr/>
        </p:nvSpPr>
        <p:spPr>
          <a:xfrm>
            <a:off x="822625" y="26434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・アニメーションの終了フラグやダメージを受けたことをタスクに伝える役割。</a:t>
            </a:r>
            <a:endParaRPr b="1">
              <a:solidFill>
                <a:srgbClr val="FFFFFF"/>
              </a:solidFill>
              <a:latin typeface="Meiryo"/>
              <a:ea typeface="Meiryo"/>
              <a:cs typeface="Meiryo"/>
              <a:sym typeface="Meiryo"/>
            </a:endParaRPr>
          </a:p>
        </p:txBody>
      </p:sp>
      <p:pic>
        <p:nvPicPr>
          <p:cNvPr id="367" name="Google Shape;367;p53"/>
          <p:cNvPicPr preferRelativeResize="0"/>
          <p:nvPr/>
        </p:nvPicPr>
        <p:blipFill>
          <a:blip r:embed="rId3">
            <a:alphaModFix/>
          </a:blip>
          <a:stretch>
            <a:fillRect/>
          </a:stretch>
        </p:blipFill>
        <p:spPr>
          <a:xfrm>
            <a:off x="4086225" y="3358725"/>
            <a:ext cx="971550" cy="140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「ベースクラスを継承した敵クラス」</a:t>
            </a:r>
            <a:endParaRPr sz="3000" b="1">
              <a:solidFill>
                <a:srgbClr val="F1C232"/>
              </a:solidFill>
              <a:latin typeface="Meiryo"/>
              <a:ea typeface="Meiryo"/>
              <a:cs typeface="Meiryo"/>
              <a:sym typeface="Meiryo"/>
            </a:endParaRPr>
          </a:p>
        </p:txBody>
      </p:sp>
      <p:sp>
        <p:nvSpPr>
          <p:cNvPr id="373" name="Google Shape;373;p54"/>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・攻撃の当たり判定を出すかどうかを判断する役割。</a:t>
            </a:r>
            <a:endParaRPr b="1">
              <a:solidFill>
                <a:srgbClr val="FFFFFF"/>
              </a:solidFill>
              <a:latin typeface="Meiryo"/>
              <a:ea typeface="Meiryo"/>
              <a:cs typeface="Meiryo"/>
              <a:sym typeface="Meiryo"/>
            </a:endParaRPr>
          </a:p>
        </p:txBody>
      </p:sp>
      <p:sp>
        <p:nvSpPr>
          <p:cNvPr id="374" name="Google Shape;374;p54"/>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・パラメーターの更新。</a:t>
            </a:r>
            <a:endParaRPr b="1">
              <a:solidFill>
                <a:srgbClr val="FFFFFF"/>
              </a:solidFill>
              <a:latin typeface="Meiryo"/>
              <a:ea typeface="Meiryo"/>
              <a:cs typeface="Meiryo"/>
              <a:sym typeface="Meiryo"/>
            </a:endParaRPr>
          </a:p>
        </p:txBody>
      </p:sp>
      <p:pic>
        <p:nvPicPr>
          <p:cNvPr id="375" name="Google Shape;375;p54"/>
          <p:cNvPicPr preferRelativeResize="0"/>
          <p:nvPr/>
        </p:nvPicPr>
        <p:blipFill>
          <a:blip r:embed="rId3">
            <a:alphaModFix/>
          </a:blip>
          <a:stretch>
            <a:fillRect/>
          </a:stretch>
        </p:blipFill>
        <p:spPr>
          <a:xfrm>
            <a:off x="1547350" y="2642300"/>
            <a:ext cx="1120241" cy="1904625"/>
          </a:xfrm>
          <a:prstGeom prst="rect">
            <a:avLst/>
          </a:prstGeom>
          <a:noFill/>
          <a:ln>
            <a:noFill/>
          </a:ln>
        </p:spPr>
      </p:pic>
      <p:pic>
        <p:nvPicPr>
          <p:cNvPr id="376" name="Google Shape;376;p54"/>
          <p:cNvPicPr preferRelativeResize="0"/>
          <p:nvPr/>
        </p:nvPicPr>
        <p:blipFill>
          <a:blip r:embed="rId4">
            <a:alphaModFix/>
          </a:blip>
          <a:stretch>
            <a:fillRect/>
          </a:stretch>
        </p:blipFill>
        <p:spPr>
          <a:xfrm>
            <a:off x="6476409" y="2642300"/>
            <a:ext cx="1120241" cy="1904625"/>
          </a:xfrm>
          <a:prstGeom prst="rect">
            <a:avLst/>
          </a:prstGeom>
          <a:noFill/>
          <a:ln>
            <a:noFill/>
          </a:ln>
        </p:spPr>
      </p:pic>
      <p:pic>
        <p:nvPicPr>
          <p:cNvPr id="377" name="Google Shape;377;p54"/>
          <p:cNvPicPr preferRelativeResize="0"/>
          <p:nvPr/>
        </p:nvPicPr>
        <p:blipFill>
          <a:blip r:embed="rId5">
            <a:alphaModFix/>
          </a:blip>
          <a:stretch>
            <a:fillRect/>
          </a:stretch>
        </p:blipFill>
        <p:spPr>
          <a:xfrm>
            <a:off x="4011880" y="2642300"/>
            <a:ext cx="1120241" cy="1904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「Behavior TreeからABPに情報を渡す」</a:t>
            </a:r>
            <a:endParaRPr sz="3000" b="1">
              <a:solidFill>
                <a:srgbClr val="F1C232"/>
              </a:solidFill>
              <a:latin typeface="Meiryo"/>
              <a:ea typeface="Meiryo"/>
              <a:cs typeface="Meiryo"/>
              <a:sym typeface="Meiryo"/>
            </a:endParaRPr>
          </a:p>
        </p:txBody>
      </p:sp>
      <p:sp>
        <p:nvSpPr>
          <p:cNvPr id="383" name="Google Shape;383;p55"/>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・Taskが実行されていると実行されているTaskに応じてGamePlayTagを更新。</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敵キャラクターのベースクラスに情報を送る。</a:t>
            </a:r>
            <a:endParaRPr b="1">
              <a:solidFill>
                <a:srgbClr val="FFFFFF"/>
              </a:solidFill>
              <a:latin typeface="Meiryo"/>
              <a:ea typeface="Meiryo"/>
              <a:cs typeface="Meiryo"/>
              <a:sym typeface="Meiryo"/>
            </a:endParaRPr>
          </a:p>
        </p:txBody>
      </p:sp>
      <p:sp>
        <p:nvSpPr>
          <p:cNvPr id="384" name="Google Shape;384;p55"/>
          <p:cNvSpPr txBox="1"/>
          <p:nvPr/>
        </p:nvSpPr>
        <p:spPr>
          <a:xfrm>
            <a:off x="822625" y="2186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・敵キャラクターのベースクラスからABPに情報を伝える。</a:t>
            </a:r>
            <a:endParaRPr b="1">
              <a:solidFill>
                <a:srgbClr val="FFFFFF"/>
              </a:solidFill>
              <a:latin typeface="Meiryo"/>
              <a:ea typeface="Meiryo"/>
              <a:cs typeface="Meiryo"/>
              <a:sym typeface="Meiryo"/>
            </a:endParaRPr>
          </a:p>
        </p:txBody>
      </p:sp>
      <p:pic>
        <p:nvPicPr>
          <p:cNvPr id="385" name="Google Shape;385;p55"/>
          <p:cNvPicPr preferRelativeResize="0"/>
          <p:nvPr/>
        </p:nvPicPr>
        <p:blipFill>
          <a:blip r:embed="rId3">
            <a:alphaModFix/>
          </a:blip>
          <a:stretch>
            <a:fillRect/>
          </a:stretch>
        </p:blipFill>
        <p:spPr>
          <a:xfrm>
            <a:off x="2902375" y="3799684"/>
            <a:ext cx="586625" cy="846241"/>
          </a:xfrm>
          <a:prstGeom prst="rect">
            <a:avLst/>
          </a:prstGeom>
          <a:noFill/>
          <a:ln>
            <a:noFill/>
          </a:ln>
        </p:spPr>
      </p:pic>
      <p:pic>
        <p:nvPicPr>
          <p:cNvPr id="386" name="Google Shape;386;p55"/>
          <p:cNvPicPr preferRelativeResize="0"/>
          <p:nvPr/>
        </p:nvPicPr>
        <p:blipFill>
          <a:blip r:embed="rId4">
            <a:alphaModFix/>
          </a:blip>
          <a:stretch>
            <a:fillRect/>
          </a:stretch>
        </p:blipFill>
        <p:spPr>
          <a:xfrm>
            <a:off x="5677563" y="3811603"/>
            <a:ext cx="564062" cy="822403"/>
          </a:xfrm>
          <a:prstGeom prst="rect">
            <a:avLst/>
          </a:prstGeom>
          <a:noFill/>
          <a:ln>
            <a:noFill/>
          </a:ln>
        </p:spPr>
      </p:pic>
      <p:sp>
        <p:nvSpPr>
          <p:cNvPr id="387" name="Google Shape;387;p55"/>
          <p:cNvSpPr/>
          <p:nvPr/>
        </p:nvSpPr>
        <p:spPr>
          <a:xfrm rot="8426676">
            <a:off x="3721014" y="3650907"/>
            <a:ext cx="404664"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5"/>
          <p:cNvSpPr/>
          <p:nvPr/>
        </p:nvSpPr>
        <p:spPr>
          <a:xfrm rot="8428298" flipH="1">
            <a:off x="3529956" y="3338108"/>
            <a:ext cx="404896"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rot="-8426676" flipH="1">
            <a:off x="5056715" y="3643142"/>
            <a:ext cx="404664"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5"/>
          <p:cNvSpPr/>
          <p:nvPr/>
        </p:nvSpPr>
        <p:spPr>
          <a:xfrm rot="-8428298">
            <a:off x="5262419" y="3298385"/>
            <a:ext cx="404896"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55"/>
          <p:cNvPicPr preferRelativeResize="0"/>
          <p:nvPr/>
        </p:nvPicPr>
        <p:blipFill>
          <a:blip r:embed="rId5">
            <a:alphaModFix/>
          </a:blip>
          <a:stretch>
            <a:fillRect/>
          </a:stretch>
        </p:blipFill>
        <p:spPr>
          <a:xfrm>
            <a:off x="4200713" y="2608625"/>
            <a:ext cx="586625" cy="822400"/>
          </a:xfrm>
          <a:prstGeom prst="rect">
            <a:avLst/>
          </a:prstGeom>
          <a:noFill/>
          <a:ln>
            <a:noFill/>
          </a:ln>
        </p:spPr>
      </p:pic>
      <p:sp>
        <p:nvSpPr>
          <p:cNvPr id="392" name="Google Shape;392;p55"/>
          <p:cNvSpPr/>
          <p:nvPr/>
        </p:nvSpPr>
        <p:spPr>
          <a:xfrm>
            <a:off x="3914275" y="4115563"/>
            <a:ext cx="1311900" cy="18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5"/>
          <p:cNvSpPr/>
          <p:nvPr/>
        </p:nvSpPr>
        <p:spPr>
          <a:xfrm flipH="1">
            <a:off x="3914275" y="4370338"/>
            <a:ext cx="1311900" cy="18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5"/>
          <p:cNvSpPr/>
          <p:nvPr/>
        </p:nvSpPr>
        <p:spPr>
          <a:xfrm>
            <a:off x="4273725" y="4037075"/>
            <a:ext cx="586500" cy="597000"/>
          </a:xfrm>
          <a:prstGeom prst="noSmoking">
            <a:avLst>
              <a:gd name="adj" fmla="val 1875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「良かったこと」</a:t>
            </a:r>
            <a:endParaRPr sz="3000" b="1">
              <a:solidFill>
                <a:srgbClr val="F1C232"/>
              </a:solidFill>
              <a:latin typeface="Meiryo"/>
              <a:ea typeface="Meiryo"/>
              <a:cs typeface="Meiryo"/>
              <a:sym typeface="Meiryo"/>
            </a:endParaRPr>
          </a:p>
        </p:txBody>
      </p:sp>
      <p:sp>
        <p:nvSpPr>
          <p:cNvPr id="400" name="Google Shape;400;p56"/>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・設計をシンプルにしたことでバグが出ても発見場所がある程度特定される。</a:t>
            </a:r>
            <a:endParaRPr b="1">
              <a:solidFill>
                <a:srgbClr val="FFFFFF"/>
              </a:solidFill>
              <a:latin typeface="Meiryo"/>
              <a:ea typeface="Meiryo"/>
              <a:cs typeface="Meiryo"/>
              <a:sym typeface="Meiryo"/>
            </a:endParaRPr>
          </a:p>
        </p:txBody>
      </p:sp>
      <p:sp>
        <p:nvSpPr>
          <p:cNvPr id="401" name="Google Shape;401;p56"/>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・ルールが決まったことでバグが少なくなった。</a:t>
            </a:r>
            <a:endParaRPr b="1">
              <a:solidFill>
                <a:srgbClr val="FFFFFF"/>
              </a:solidFill>
              <a:latin typeface="Meiryo"/>
              <a:ea typeface="Meiryo"/>
              <a:cs typeface="Meiryo"/>
              <a:sym typeface="Meiry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3185850" y="2285400"/>
            <a:ext cx="277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「２.小ネタ」</a:t>
            </a:r>
            <a:endParaRPr sz="3000" b="1">
              <a:solidFill>
                <a:srgbClr val="F1C232"/>
              </a:solidFill>
              <a:latin typeface="Meiryo"/>
              <a:ea typeface="Meiryo"/>
              <a:cs typeface="Meiryo"/>
              <a:sym typeface="Meiry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8"/>
          <p:cNvSpPr txBox="1">
            <a:spLocks noGrp="1"/>
          </p:cNvSpPr>
          <p:nvPr>
            <p:ph type="title"/>
          </p:nvPr>
        </p:nvSpPr>
        <p:spPr>
          <a:xfrm>
            <a:off x="3295350" y="2285400"/>
            <a:ext cx="247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「動画挿入」</a:t>
            </a:r>
            <a:endParaRPr sz="3000" b="1">
              <a:solidFill>
                <a:srgbClr val="F1C232"/>
              </a:solidFill>
              <a:latin typeface="Meiryo"/>
              <a:ea typeface="Meiryo"/>
              <a:cs typeface="Meiryo"/>
              <a:sym typeface="Meiry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「こんな感じで背景に動画を流す」</a:t>
            </a:r>
            <a:endParaRPr sz="3000" b="1">
              <a:solidFill>
                <a:srgbClr val="F1C232"/>
              </a:solidFill>
              <a:latin typeface="Meiryo"/>
              <a:ea typeface="Meiryo"/>
              <a:cs typeface="Meiryo"/>
              <a:sym typeface="Meiryo"/>
            </a:endParaRPr>
          </a:p>
        </p:txBody>
      </p:sp>
      <p:pic>
        <p:nvPicPr>
          <p:cNvPr id="417" name="Google Shape;417;p59" title="SkySeeker - Unreal_TitleMovie.mp4">
            <a:hlinkClick r:id="rId3"/>
          </p:cNvPr>
          <p:cNvPicPr preferRelativeResize="0"/>
          <p:nvPr/>
        </p:nvPicPr>
        <p:blipFill>
          <a:blip r:embed="rId4">
            <a:alphaModFix/>
          </a:blip>
          <a:stretch>
            <a:fillRect/>
          </a:stretch>
        </p:blipFill>
        <p:spPr>
          <a:xfrm>
            <a:off x="2286000" y="1473050"/>
            <a:ext cx="4572000" cy="342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「はじめに」</a:t>
            </a:r>
            <a:endParaRPr sz="3000" b="1">
              <a:solidFill>
                <a:srgbClr val="F1C232"/>
              </a:solidFill>
              <a:latin typeface="Meiryo"/>
              <a:ea typeface="Meiryo"/>
              <a:cs typeface="Meiryo"/>
              <a:sym typeface="Meiryo"/>
            </a:endParaRPr>
          </a:p>
        </p:txBody>
      </p:sp>
      <p:sp>
        <p:nvSpPr>
          <p:cNvPr id="423" name="Google Shape;423;p60"/>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・動画ファイルの形式はmp4です。</a:t>
            </a:r>
            <a:endParaRPr b="1">
              <a:solidFill>
                <a:srgbClr val="FFFFFF"/>
              </a:solidFill>
              <a:latin typeface="Meiryo"/>
              <a:ea typeface="Meiryo"/>
              <a:cs typeface="Meiryo"/>
              <a:sym typeface="Meiryo"/>
            </a:endParaRPr>
          </a:p>
        </p:txBody>
      </p:sp>
      <p:sp>
        <p:nvSpPr>
          <p:cNvPr id="424" name="Google Shape;424;p60"/>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・動作を正常に確認しているUE4のバージョンは4.22です。</a:t>
            </a:r>
            <a:endParaRPr b="1">
              <a:solidFill>
                <a:srgbClr val="FFFFFF"/>
              </a:solidFill>
              <a:latin typeface="Meiryo"/>
              <a:ea typeface="Meiryo"/>
              <a:cs typeface="Meiryo"/>
              <a:sym typeface="Meiry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「必要なものを準備1/6」</a:t>
            </a:r>
            <a:endParaRPr sz="3000" b="1">
              <a:solidFill>
                <a:srgbClr val="F1C232"/>
              </a:solidFill>
              <a:latin typeface="Meiryo"/>
              <a:ea typeface="Meiryo"/>
              <a:cs typeface="Meiryo"/>
              <a:sym typeface="Meiryo"/>
            </a:endParaRPr>
          </a:p>
        </p:txBody>
      </p:sp>
      <p:sp>
        <p:nvSpPr>
          <p:cNvPr id="430" name="Google Shape;430;p61"/>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・Windows Movie Player プラグインを有効化</a:t>
            </a:r>
            <a:endParaRPr b="1">
              <a:solidFill>
                <a:srgbClr val="FFFFFF"/>
              </a:solidFill>
              <a:latin typeface="Meiryo"/>
              <a:ea typeface="Meiryo"/>
              <a:cs typeface="Meiryo"/>
              <a:sym typeface="Meiryo"/>
            </a:endParaRPr>
          </a:p>
        </p:txBody>
      </p:sp>
      <p:pic>
        <p:nvPicPr>
          <p:cNvPr id="431" name="Google Shape;431;p61"/>
          <p:cNvPicPr preferRelativeResize="0"/>
          <p:nvPr/>
        </p:nvPicPr>
        <p:blipFill>
          <a:blip r:embed="rId3">
            <a:alphaModFix/>
          </a:blip>
          <a:stretch>
            <a:fillRect/>
          </a:stretch>
        </p:blipFill>
        <p:spPr>
          <a:xfrm>
            <a:off x="1828625" y="1900350"/>
            <a:ext cx="5486751" cy="2961450"/>
          </a:xfrm>
          <a:prstGeom prst="rect">
            <a:avLst/>
          </a:prstGeom>
          <a:noFill/>
          <a:ln>
            <a:noFill/>
          </a:ln>
        </p:spPr>
      </p:pic>
      <p:sp>
        <p:nvSpPr>
          <p:cNvPr id="432" name="Google Shape;432;p61"/>
          <p:cNvSpPr txBox="1"/>
          <p:nvPr/>
        </p:nvSpPr>
        <p:spPr>
          <a:xfrm>
            <a:off x="3087325" y="3047025"/>
            <a:ext cx="4176600" cy="854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「SkySe</a:t>
            </a:r>
            <a:r>
              <a:rPr lang="ja" b="1">
                <a:solidFill>
                  <a:srgbClr val="F1C232"/>
                </a:solidFill>
                <a:latin typeface="Meiryo"/>
                <a:ea typeface="Meiryo"/>
                <a:cs typeface="Meiryo"/>
                <a:sym typeface="Meiryo"/>
              </a:rPr>
              <a:t>e</a:t>
            </a:r>
            <a:r>
              <a:rPr lang="ja" sz="3000" b="1">
                <a:solidFill>
                  <a:srgbClr val="F1C232"/>
                </a:solidFill>
                <a:latin typeface="Meiryo"/>
                <a:ea typeface="Meiryo"/>
                <a:cs typeface="Meiryo"/>
                <a:sym typeface="Meiryo"/>
              </a:rPr>
              <a:t>kerの紹介」</a:t>
            </a:r>
            <a:endParaRPr sz="3000" b="1">
              <a:solidFill>
                <a:srgbClr val="F1C232"/>
              </a:solidFill>
              <a:latin typeface="Meiryo"/>
              <a:ea typeface="Meiryo"/>
              <a:cs typeface="Meiryo"/>
              <a:sym typeface="Meiryo"/>
            </a:endParaRPr>
          </a:p>
        </p:txBody>
      </p:sp>
      <p:sp>
        <p:nvSpPr>
          <p:cNvPr id="100" name="Google Shape;100;p17"/>
          <p:cNvSpPr txBox="1"/>
          <p:nvPr/>
        </p:nvSpPr>
        <p:spPr>
          <a:xfrm>
            <a:off x="3505950" y="1744975"/>
            <a:ext cx="213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プレイ動画</a:t>
            </a:r>
            <a:endParaRPr sz="3000" b="1">
              <a:solidFill>
                <a:srgbClr val="FFFFFF"/>
              </a:solidFill>
              <a:latin typeface="Meiryo"/>
              <a:ea typeface="Meiryo"/>
              <a:cs typeface="Meiryo"/>
              <a:sym typeface="Meiryo"/>
            </a:endParaRPr>
          </a:p>
        </p:txBody>
      </p:sp>
      <p:pic>
        <p:nvPicPr>
          <p:cNvPr id="101" name="Google Shape;101;p17" title="TGS SkySeeker.mp4">
            <a:hlinkClick r:id="rId3"/>
          </p:cNvPr>
          <p:cNvPicPr preferRelativeResize="0"/>
          <p:nvPr/>
        </p:nvPicPr>
        <p:blipFill>
          <a:blip r:embed="rId4">
            <a:alphaModFix/>
          </a:blip>
          <a:stretch>
            <a:fillRect/>
          </a:stretch>
        </p:blipFill>
        <p:spPr>
          <a:xfrm>
            <a:off x="2647590" y="2571759"/>
            <a:ext cx="3848827" cy="216496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「必要なものを準備2/6」</a:t>
            </a:r>
            <a:endParaRPr sz="3000" b="1">
              <a:solidFill>
                <a:srgbClr val="F1C232"/>
              </a:solidFill>
              <a:latin typeface="Meiryo"/>
              <a:ea typeface="Meiryo"/>
              <a:cs typeface="Meiryo"/>
              <a:sym typeface="Meiryo"/>
            </a:endParaRPr>
          </a:p>
        </p:txBody>
      </p:sp>
      <p:sp>
        <p:nvSpPr>
          <p:cNvPr id="438" name="Google Shape;438;p62"/>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・動画ファイルをUE4プロジェクトのContent/Movies直下に置く</a:t>
            </a:r>
            <a:endParaRPr b="1">
              <a:solidFill>
                <a:srgbClr val="FFFFFF"/>
              </a:solidFill>
              <a:latin typeface="Meiryo"/>
              <a:ea typeface="Meiryo"/>
              <a:cs typeface="Meiryo"/>
              <a:sym typeface="Meiryo"/>
            </a:endParaRPr>
          </a:p>
        </p:txBody>
      </p:sp>
      <p:sp>
        <p:nvSpPr>
          <p:cNvPr id="439" name="Google Shape;439;p62"/>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・その次に動画ファイルをUE4にインポートする</a:t>
            </a:r>
            <a:endParaRPr b="1">
              <a:solidFill>
                <a:srgbClr val="FFFFFF"/>
              </a:solidFill>
              <a:latin typeface="Meiryo"/>
              <a:ea typeface="Meiryo"/>
              <a:cs typeface="Meiryo"/>
              <a:sym typeface="Meiryo"/>
            </a:endParaRPr>
          </a:p>
        </p:txBody>
      </p:sp>
      <p:pic>
        <p:nvPicPr>
          <p:cNvPr id="440" name="Google Shape;440;p62"/>
          <p:cNvPicPr preferRelativeResize="0"/>
          <p:nvPr/>
        </p:nvPicPr>
        <p:blipFill>
          <a:blip r:embed="rId3">
            <a:alphaModFix/>
          </a:blip>
          <a:stretch>
            <a:fillRect/>
          </a:stretch>
        </p:blipFill>
        <p:spPr>
          <a:xfrm>
            <a:off x="152400" y="2563050"/>
            <a:ext cx="8839200" cy="2212594"/>
          </a:xfrm>
          <a:prstGeom prst="rect">
            <a:avLst/>
          </a:prstGeom>
          <a:noFill/>
          <a:ln>
            <a:noFill/>
          </a:ln>
        </p:spPr>
      </p:pic>
      <p:sp>
        <p:nvSpPr>
          <p:cNvPr id="441" name="Google Shape;441;p62"/>
          <p:cNvSpPr txBox="1"/>
          <p:nvPr/>
        </p:nvSpPr>
        <p:spPr>
          <a:xfrm>
            <a:off x="917500" y="2726625"/>
            <a:ext cx="7869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「必要なものを準備3/6」</a:t>
            </a:r>
            <a:endParaRPr sz="3000" b="1">
              <a:solidFill>
                <a:srgbClr val="F1C232"/>
              </a:solidFill>
              <a:latin typeface="Meiryo"/>
              <a:ea typeface="Meiryo"/>
              <a:cs typeface="Meiryo"/>
              <a:sym typeface="Meiryo"/>
            </a:endParaRPr>
          </a:p>
        </p:txBody>
      </p:sp>
      <p:sp>
        <p:nvSpPr>
          <p:cNvPr id="447" name="Google Shape;447;p63"/>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・インポートが完了するとFile Media Sourceが生成されます。</a:t>
            </a:r>
            <a:endParaRPr b="1">
              <a:solidFill>
                <a:srgbClr val="FFFFFF"/>
              </a:solidFill>
              <a:latin typeface="Meiryo"/>
              <a:ea typeface="Meiryo"/>
              <a:cs typeface="Meiryo"/>
              <a:sym typeface="Meiryo"/>
            </a:endParaRPr>
          </a:p>
        </p:txBody>
      </p:sp>
      <p:pic>
        <p:nvPicPr>
          <p:cNvPr id="448" name="Google Shape;448;p63"/>
          <p:cNvPicPr preferRelativeResize="0"/>
          <p:nvPr/>
        </p:nvPicPr>
        <p:blipFill>
          <a:blip r:embed="rId3">
            <a:alphaModFix/>
          </a:blip>
          <a:stretch>
            <a:fillRect/>
          </a:stretch>
        </p:blipFill>
        <p:spPr>
          <a:xfrm>
            <a:off x="3610450" y="2205625"/>
            <a:ext cx="1923100" cy="1904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「必要なものを準備4/6」</a:t>
            </a:r>
            <a:endParaRPr sz="3000" b="1">
              <a:solidFill>
                <a:srgbClr val="F1C232"/>
              </a:solidFill>
              <a:latin typeface="Meiryo"/>
              <a:ea typeface="Meiryo"/>
              <a:cs typeface="Meiryo"/>
              <a:sym typeface="Meiryo"/>
            </a:endParaRPr>
          </a:p>
        </p:txBody>
      </p:sp>
      <p:sp>
        <p:nvSpPr>
          <p:cNvPr id="454" name="Google Shape;454;p64"/>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File Media Sourceの設定を変更(Windowsの項目をWmFMediaに)</a:t>
            </a:r>
            <a:endParaRPr b="1">
              <a:solidFill>
                <a:srgbClr val="FFFFFF"/>
              </a:solidFill>
              <a:latin typeface="Meiryo"/>
              <a:ea typeface="Meiryo"/>
              <a:cs typeface="Meiryo"/>
              <a:sym typeface="Meiryo"/>
            </a:endParaRPr>
          </a:p>
        </p:txBody>
      </p:sp>
      <p:pic>
        <p:nvPicPr>
          <p:cNvPr id="455" name="Google Shape;455;p64"/>
          <p:cNvPicPr preferRelativeResize="0"/>
          <p:nvPr/>
        </p:nvPicPr>
        <p:blipFill>
          <a:blip r:embed="rId3">
            <a:alphaModFix/>
          </a:blip>
          <a:stretch>
            <a:fillRect/>
          </a:stretch>
        </p:blipFill>
        <p:spPr>
          <a:xfrm>
            <a:off x="1869238" y="1877250"/>
            <a:ext cx="5405525" cy="3040600"/>
          </a:xfrm>
          <a:prstGeom prst="rect">
            <a:avLst/>
          </a:prstGeom>
          <a:noFill/>
          <a:ln>
            <a:noFill/>
          </a:ln>
        </p:spPr>
      </p:pic>
      <p:sp>
        <p:nvSpPr>
          <p:cNvPr id="456" name="Google Shape;456;p64"/>
          <p:cNvSpPr txBox="1"/>
          <p:nvPr/>
        </p:nvSpPr>
        <p:spPr>
          <a:xfrm>
            <a:off x="3700050" y="3378700"/>
            <a:ext cx="7869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「必要なものを準備5/6」</a:t>
            </a:r>
            <a:endParaRPr sz="3000" b="1">
              <a:solidFill>
                <a:srgbClr val="F1C232"/>
              </a:solidFill>
              <a:latin typeface="Meiryo"/>
              <a:ea typeface="Meiryo"/>
              <a:cs typeface="Meiryo"/>
              <a:sym typeface="Meiryo"/>
            </a:endParaRPr>
          </a:p>
        </p:txBody>
      </p:sp>
      <p:sp>
        <p:nvSpPr>
          <p:cNvPr id="462" name="Google Shape;462;p65"/>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新規追加→Media→Media Playerを選択し追加。</a:t>
            </a:r>
            <a:endParaRPr b="1">
              <a:solidFill>
                <a:schemeClr val="lt1"/>
              </a:solidFill>
              <a:latin typeface="Meiryo"/>
              <a:ea typeface="Meiryo"/>
              <a:cs typeface="Meiryo"/>
              <a:sym typeface="Meiryo"/>
            </a:endParaRPr>
          </a:p>
        </p:txBody>
      </p:sp>
      <p:pic>
        <p:nvPicPr>
          <p:cNvPr id="463" name="Google Shape;463;p65"/>
          <p:cNvPicPr preferRelativeResize="0"/>
          <p:nvPr/>
        </p:nvPicPr>
        <p:blipFill>
          <a:blip r:embed="rId3">
            <a:alphaModFix/>
          </a:blip>
          <a:stretch>
            <a:fillRect/>
          </a:stretch>
        </p:blipFill>
        <p:spPr>
          <a:xfrm>
            <a:off x="1709500" y="2681725"/>
            <a:ext cx="4857750" cy="2228850"/>
          </a:xfrm>
          <a:prstGeom prst="rect">
            <a:avLst/>
          </a:prstGeom>
          <a:noFill/>
          <a:ln>
            <a:noFill/>
          </a:ln>
        </p:spPr>
      </p:pic>
      <p:sp>
        <p:nvSpPr>
          <p:cNvPr id="464" name="Google Shape;464;p65"/>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このウインドウ↓が出たらVideo output Media Texture assetの項目をチェック</a:t>
            </a:r>
            <a:endParaRPr b="1">
              <a:solidFill>
                <a:schemeClr val="lt1"/>
              </a:solidFill>
              <a:latin typeface="Meiryo"/>
              <a:ea typeface="Meiryo"/>
              <a:cs typeface="Meiryo"/>
              <a:sym typeface="Meiryo"/>
            </a:endParaRPr>
          </a:p>
        </p:txBody>
      </p:sp>
      <p:sp>
        <p:nvSpPr>
          <p:cNvPr id="465" name="Google Shape;465;p65"/>
          <p:cNvSpPr txBox="1"/>
          <p:nvPr/>
        </p:nvSpPr>
        <p:spPr>
          <a:xfrm>
            <a:off x="1800050" y="3288750"/>
            <a:ext cx="258600" cy="297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「必要なものを準備6/6」</a:t>
            </a:r>
            <a:endParaRPr sz="3000" b="1">
              <a:solidFill>
                <a:srgbClr val="F1C232"/>
              </a:solidFill>
              <a:latin typeface="Meiryo"/>
              <a:ea typeface="Meiryo"/>
              <a:cs typeface="Meiryo"/>
              <a:sym typeface="Meiryo"/>
            </a:endParaRPr>
          </a:p>
        </p:txBody>
      </p:sp>
      <p:sp>
        <p:nvSpPr>
          <p:cNvPr id="471" name="Google Shape;471;p66"/>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Media Player と Texutureが生成されているのを確認する。</a:t>
            </a:r>
            <a:endParaRPr b="1">
              <a:solidFill>
                <a:schemeClr val="lt1"/>
              </a:solidFill>
              <a:latin typeface="Meiryo"/>
              <a:ea typeface="Meiryo"/>
              <a:cs typeface="Meiryo"/>
              <a:sym typeface="Meiryo"/>
            </a:endParaRPr>
          </a:p>
        </p:txBody>
      </p:sp>
      <p:sp>
        <p:nvSpPr>
          <p:cNvPr id="472" name="Google Shape;472;p66"/>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・Textureファイルを右クリックしてマテリアル作成を選択</a:t>
            </a:r>
            <a:endParaRPr b="1">
              <a:solidFill>
                <a:schemeClr val="lt1"/>
              </a:solidFill>
              <a:latin typeface="Meiryo"/>
              <a:ea typeface="Meiryo"/>
              <a:cs typeface="Meiryo"/>
              <a:sym typeface="Meiryo"/>
            </a:endParaRPr>
          </a:p>
        </p:txBody>
      </p:sp>
      <p:sp>
        <p:nvSpPr>
          <p:cNvPr id="473" name="Google Shape;473;p66"/>
          <p:cNvSpPr txBox="1"/>
          <p:nvPr/>
        </p:nvSpPr>
        <p:spPr>
          <a:xfrm>
            <a:off x="822625" y="24910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・今回はUMGで動画を再生させたいのでマテリアルの設定</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をUserIntafaceに変更</a:t>
            </a:r>
            <a:endParaRPr b="1">
              <a:solidFill>
                <a:srgbClr val="FFFFFF"/>
              </a:solidFill>
              <a:latin typeface="Meiryo"/>
              <a:ea typeface="Meiryo"/>
              <a:cs typeface="Meiryo"/>
              <a:sym typeface="Meiryo"/>
            </a:endParaRPr>
          </a:p>
        </p:txBody>
      </p:sp>
      <p:pic>
        <p:nvPicPr>
          <p:cNvPr id="474" name="Google Shape;474;p66"/>
          <p:cNvPicPr preferRelativeResize="0"/>
          <p:nvPr/>
        </p:nvPicPr>
        <p:blipFill>
          <a:blip r:embed="rId3">
            <a:alphaModFix/>
          </a:blip>
          <a:stretch>
            <a:fillRect/>
          </a:stretch>
        </p:blipFill>
        <p:spPr>
          <a:xfrm>
            <a:off x="6256650" y="708600"/>
            <a:ext cx="2505100" cy="4109150"/>
          </a:xfrm>
          <a:prstGeom prst="rect">
            <a:avLst/>
          </a:prstGeom>
          <a:noFill/>
          <a:ln>
            <a:noFill/>
          </a:ln>
        </p:spPr>
      </p:pic>
      <p:sp>
        <p:nvSpPr>
          <p:cNvPr id="475" name="Google Shape;475;p66"/>
          <p:cNvSpPr txBox="1"/>
          <p:nvPr/>
        </p:nvSpPr>
        <p:spPr>
          <a:xfrm>
            <a:off x="7055975" y="3249425"/>
            <a:ext cx="9501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「再生1/2」</a:t>
            </a:r>
            <a:endParaRPr sz="3000" b="1">
              <a:solidFill>
                <a:srgbClr val="F1C232"/>
              </a:solidFill>
              <a:latin typeface="Meiryo"/>
              <a:ea typeface="Meiryo"/>
              <a:cs typeface="Meiryo"/>
              <a:sym typeface="Meiryo"/>
            </a:endParaRPr>
          </a:p>
        </p:txBody>
      </p:sp>
      <p:sp>
        <p:nvSpPr>
          <p:cNvPr id="481" name="Google Shape;481;p67"/>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・UMG内でMedia Playerの変数を追加</a:t>
            </a:r>
            <a:endParaRPr b="1">
              <a:solidFill>
                <a:schemeClr val="lt1"/>
              </a:solidFill>
              <a:latin typeface="Meiryo"/>
              <a:ea typeface="Meiryo"/>
              <a:cs typeface="Meiryo"/>
              <a:sym typeface="Meiryo"/>
            </a:endParaRPr>
          </a:p>
        </p:txBody>
      </p:sp>
      <p:pic>
        <p:nvPicPr>
          <p:cNvPr id="482" name="Google Shape;482;p67"/>
          <p:cNvPicPr preferRelativeResize="0"/>
          <p:nvPr/>
        </p:nvPicPr>
        <p:blipFill>
          <a:blip r:embed="rId3">
            <a:alphaModFix/>
          </a:blip>
          <a:stretch>
            <a:fillRect/>
          </a:stretch>
        </p:blipFill>
        <p:spPr>
          <a:xfrm>
            <a:off x="5869275" y="1040325"/>
            <a:ext cx="2521053" cy="2961450"/>
          </a:xfrm>
          <a:prstGeom prst="rect">
            <a:avLst/>
          </a:prstGeom>
          <a:noFill/>
          <a:ln>
            <a:noFill/>
          </a:ln>
        </p:spPr>
      </p:pic>
      <p:sp>
        <p:nvSpPr>
          <p:cNvPr id="483" name="Google Shape;483;p67"/>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・デフォルト値を作成したMedia Playerに変更</a:t>
            </a:r>
            <a:endParaRPr b="1">
              <a:solidFill>
                <a:schemeClr val="lt1"/>
              </a:solidFill>
              <a:latin typeface="Meiryo"/>
              <a:ea typeface="Meiryo"/>
              <a:cs typeface="Meiryo"/>
              <a:sym typeface="Meiryo"/>
            </a:endParaRPr>
          </a:p>
        </p:txBody>
      </p:sp>
      <p:sp>
        <p:nvSpPr>
          <p:cNvPr id="484" name="Google Shape;484;p67"/>
          <p:cNvSpPr txBox="1"/>
          <p:nvPr/>
        </p:nvSpPr>
        <p:spPr>
          <a:xfrm>
            <a:off x="5982300" y="2816550"/>
            <a:ext cx="1574100" cy="511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67"/>
          <p:cNvSpPr txBox="1"/>
          <p:nvPr/>
        </p:nvSpPr>
        <p:spPr>
          <a:xfrm>
            <a:off x="822625" y="2491050"/>
            <a:ext cx="7342800" cy="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・UMG内のImageなどにMedia Playerのマテリアル</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を適応</a:t>
            </a:r>
            <a:endParaRPr b="1">
              <a:solidFill>
                <a:srgbClr val="FFFFFF"/>
              </a:solidFill>
              <a:latin typeface="Meiryo"/>
              <a:ea typeface="Meiryo"/>
              <a:cs typeface="Meiryo"/>
              <a:sym typeface="Meiry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「再生2/2」</a:t>
            </a:r>
            <a:endParaRPr sz="3000" b="1">
              <a:solidFill>
                <a:srgbClr val="F1C232"/>
              </a:solidFill>
              <a:latin typeface="Meiryo"/>
              <a:ea typeface="Meiryo"/>
              <a:cs typeface="Meiryo"/>
              <a:sym typeface="Meiryo"/>
            </a:endParaRPr>
          </a:p>
        </p:txBody>
      </p:sp>
      <p:sp>
        <p:nvSpPr>
          <p:cNvPr id="491" name="Google Shape;491;p68"/>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・あとはBP内で好きなタイミングで動画を再生させよう</a:t>
            </a:r>
            <a:endParaRPr b="1">
              <a:solidFill>
                <a:schemeClr val="lt1"/>
              </a:solidFill>
              <a:latin typeface="Meiryo"/>
              <a:ea typeface="Meiryo"/>
              <a:cs typeface="Meiryo"/>
              <a:sym typeface="Meiryo"/>
            </a:endParaRPr>
          </a:p>
        </p:txBody>
      </p:sp>
      <p:pic>
        <p:nvPicPr>
          <p:cNvPr id="492" name="Google Shape;492;p68"/>
          <p:cNvPicPr preferRelativeResize="0"/>
          <p:nvPr/>
        </p:nvPicPr>
        <p:blipFill>
          <a:blip r:embed="rId3">
            <a:alphaModFix/>
          </a:blip>
          <a:stretch>
            <a:fillRect/>
          </a:stretch>
        </p:blipFill>
        <p:spPr>
          <a:xfrm>
            <a:off x="2249225" y="2451625"/>
            <a:ext cx="4645551" cy="2569375"/>
          </a:xfrm>
          <a:prstGeom prst="rect">
            <a:avLst/>
          </a:prstGeom>
          <a:noFill/>
          <a:ln>
            <a:noFill/>
          </a:ln>
        </p:spPr>
      </p:pic>
      <p:sp>
        <p:nvSpPr>
          <p:cNvPr id="493" name="Google Shape;493;p68"/>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・フェードなどを入れるといい感じになるのでおすすめ</a:t>
            </a:r>
            <a:endParaRPr b="1">
              <a:solidFill>
                <a:schemeClr val="lt1"/>
              </a:solidFill>
              <a:latin typeface="Meiryo"/>
              <a:ea typeface="Meiryo"/>
              <a:cs typeface="Meiryo"/>
              <a:sym typeface="Meiry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9"/>
          <p:cNvSpPr txBox="1">
            <a:spLocks noGrp="1"/>
          </p:cNvSpPr>
          <p:nvPr>
            <p:ph type="title"/>
          </p:nvPr>
        </p:nvSpPr>
        <p:spPr>
          <a:xfrm>
            <a:off x="3216450" y="2285400"/>
            <a:ext cx="27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「３.おまけ」</a:t>
            </a:r>
            <a:endParaRPr sz="3000" b="1">
              <a:solidFill>
                <a:srgbClr val="F1C232"/>
              </a:solidFill>
              <a:latin typeface="Meiryo"/>
              <a:ea typeface="Meiryo"/>
              <a:cs typeface="Meiryo"/>
              <a:sym typeface="Meiry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0"/>
          <p:cNvSpPr txBox="1">
            <a:spLocks noGrp="1"/>
          </p:cNvSpPr>
          <p:nvPr>
            <p:ph type="title"/>
          </p:nvPr>
        </p:nvSpPr>
        <p:spPr>
          <a:xfrm>
            <a:off x="2177100" y="2203350"/>
            <a:ext cx="4789800" cy="7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「開発で少し困ったこと」</a:t>
            </a:r>
            <a:endParaRPr sz="3000" b="1">
              <a:solidFill>
                <a:srgbClr val="F1C232"/>
              </a:solidFill>
              <a:latin typeface="Meiryo"/>
              <a:ea typeface="Meiryo"/>
              <a:cs typeface="Meiryo"/>
              <a:sym typeface="Meiry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「開発で少し困ったこと.1」</a:t>
            </a:r>
            <a:endParaRPr sz="3000" b="1">
              <a:solidFill>
                <a:srgbClr val="F1C232"/>
              </a:solidFill>
              <a:latin typeface="Meiryo"/>
              <a:ea typeface="Meiryo"/>
              <a:cs typeface="Meiryo"/>
              <a:sym typeface="Meiryo"/>
            </a:endParaRPr>
          </a:p>
        </p:txBody>
      </p:sp>
      <p:sp>
        <p:nvSpPr>
          <p:cNvPr id="509" name="Google Shape;509;p71"/>
          <p:cNvSpPr txBox="1"/>
          <p:nvPr/>
        </p:nvSpPr>
        <p:spPr>
          <a:xfrm>
            <a:off x="1896150" y="2076000"/>
            <a:ext cx="5351700" cy="9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プログラムにコメントがない</a:t>
            </a:r>
            <a:endParaRPr sz="3000" b="1">
              <a:solidFill>
                <a:srgbClr val="FFFFFF"/>
              </a:solidFill>
              <a:latin typeface="Meiryo"/>
              <a:ea typeface="Meiryo"/>
              <a:cs typeface="Meiryo"/>
              <a:sym typeface="Meiry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096000" y="2285400"/>
            <a:ext cx="29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どうでしたか？</a:t>
            </a:r>
            <a:endParaRPr sz="3000" b="1">
              <a:solidFill>
                <a:srgbClr val="F1C232"/>
              </a:solidFill>
              <a:latin typeface="Meiryo"/>
              <a:ea typeface="Meiryo"/>
              <a:cs typeface="Meiryo"/>
              <a:sym typeface="Meiry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「課題」</a:t>
            </a:r>
            <a:endParaRPr sz="3000" b="1">
              <a:solidFill>
                <a:srgbClr val="F1C232"/>
              </a:solidFill>
              <a:latin typeface="Meiryo"/>
              <a:ea typeface="Meiryo"/>
              <a:cs typeface="Meiryo"/>
              <a:sym typeface="Meiryo"/>
            </a:endParaRPr>
          </a:p>
        </p:txBody>
      </p:sp>
      <p:sp>
        <p:nvSpPr>
          <p:cNvPr id="515" name="Google Shape;515;p7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・特定のプログラムを探すのに時間がかかる。</a:t>
            </a:r>
            <a:endParaRPr b="1">
              <a:solidFill>
                <a:srgbClr val="FFFFFF"/>
              </a:solidFill>
              <a:latin typeface="Meiryo"/>
              <a:ea typeface="Meiryo"/>
              <a:cs typeface="Meiryo"/>
              <a:sym typeface="Meiryo"/>
            </a:endParaRPr>
          </a:p>
        </p:txBody>
      </p:sp>
      <p:sp>
        <p:nvSpPr>
          <p:cNvPr id="516" name="Google Shape;516;p72"/>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・コードの流れを理解するのに時間がかかる</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pic>
        <p:nvPicPr>
          <p:cNvPr id="517" name="Google Shape;517;p72"/>
          <p:cNvPicPr preferRelativeResize="0"/>
          <p:nvPr/>
        </p:nvPicPr>
        <p:blipFill>
          <a:blip r:embed="rId3">
            <a:alphaModFix/>
          </a:blip>
          <a:stretch>
            <a:fillRect/>
          </a:stretch>
        </p:blipFill>
        <p:spPr>
          <a:xfrm>
            <a:off x="2580971" y="2372275"/>
            <a:ext cx="3982054" cy="2643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「解決」</a:t>
            </a:r>
            <a:endParaRPr sz="3000" b="1">
              <a:solidFill>
                <a:srgbClr val="F1C232"/>
              </a:solidFill>
              <a:latin typeface="Meiryo"/>
              <a:ea typeface="Meiryo"/>
              <a:cs typeface="Meiryo"/>
              <a:sym typeface="Meiryo"/>
            </a:endParaRPr>
          </a:p>
        </p:txBody>
      </p:sp>
      <p:pic>
        <p:nvPicPr>
          <p:cNvPr id="523" name="Google Shape;523;p73"/>
          <p:cNvPicPr preferRelativeResize="0"/>
          <p:nvPr/>
        </p:nvPicPr>
        <p:blipFill>
          <a:blip r:embed="rId3">
            <a:alphaModFix/>
          </a:blip>
          <a:stretch>
            <a:fillRect/>
          </a:stretch>
        </p:blipFill>
        <p:spPr>
          <a:xfrm>
            <a:off x="1664560" y="2231700"/>
            <a:ext cx="5814876" cy="2783225"/>
          </a:xfrm>
          <a:prstGeom prst="rect">
            <a:avLst/>
          </a:prstGeom>
          <a:noFill/>
          <a:ln>
            <a:noFill/>
          </a:ln>
        </p:spPr>
      </p:pic>
      <p:sp>
        <p:nvSpPr>
          <p:cNvPr id="524" name="Google Shape;524;p73"/>
          <p:cNvSpPr txBox="1"/>
          <p:nvPr/>
        </p:nvSpPr>
        <p:spPr>
          <a:xfrm>
            <a:off x="836600" y="1419600"/>
            <a:ext cx="4382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・何のプログラムなのかをコメントを書いて説明</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525" name="Google Shape;525;p73"/>
          <p:cNvSpPr txBox="1"/>
          <p:nvPr/>
        </p:nvSpPr>
        <p:spPr>
          <a:xfrm>
            <a:off x="836600" y="1800600"/>
            <a:ext cx="2931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・色をつけて区別する</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「効果」</a:t>
            </a:r>
            <a:endParaRPr sz="3000" b="1">
              <a:solidFill>
                <a:srgbClr val="F1C232"/>
              </a:solidFill>
              <a:latin typeface="Meiryo"/>
              <a:ea typeface="Meiryo"/>
              <a:cs typeface="Meiryo"/>
              <a:sym typeface="Meiryo"/>
            </a:endParaRPr>
          </a:p>
        </p:txBody>
      </p:sp>
      <p:sp>
        <p:nvSpPr>
          <p:cNvPr id="531" name="Google Shape;531;p74"/>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・瞬時に何のコードかを把握させることで、比較的すぐにプログラムを特定できた</a:t>
            </a:r>
            <a:endParaRPr b="1">
              <a:solidFill>
                <a:srgbClr val="FFFFFF"/>
              </a:solidFill>
              <a:latin typeface="Meiryo"/>
              <a:ea typeface="Meiryo"/>
              <a:cs typeface="Meiryo"/>
              <a:sym typeface="Meiryo"/>
            </a:endParaRPr>
          </a:p>
        </p:txBody>
      </p:sp>
      <p:sp>
        <p:nvSpPr>
          <p:cNvPr id="532" name="Google Shape;532;p74"/>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・コードでは伝えられない部分を書くことで理解するスピードが上がった</a:t>
            </a:r>
            <a:endParaRPr b="1">
              <a:solidFill>
                <a:srgbClr val="FFFFFF"/>
              </a:solidFill>
              <a:latin typeface="Meiryo"/>
              <a:ea typeface="Meiryo"/>
              <a:cs typeface="Meiryo"/>
              <a:sym typeface="Meiryo"/>
            </a:endParaRPr>
          </a:p>
        </p:txBody>
      </p:sp>
      <p:pic>
        <p:nvPicPr>
          <p:cNvPr id="533" name="Google Shape;533;p74"/>
          <p:cNvPicPr preferRelativeResize="0"/>
          <p:nvPr/>
        </p:nvPicPr>
        <p:blipFill>
          <a:blip r:embed="rId3">
            <a:alphaModFix/>
          </a:blip>
          <a:stretch>
            <a:fillRect/>
          </a:stretch>
        </p:blipFill>
        <p:spPr>
          <a:xfrm>
            <a:off x="5539400" y="3006725"/>
            <a:ext cx="2715900" cy="1579550"/>
          </a:xfrm>
          <a:prstGeom prst="rect">
            <a:avLst/>
          </a:prstGeom>
          <a:noFill/>
          <a:ln>
            <a:noFill/>
          </a:ln>
        </p:spPr>
      </p:pic>
      <p:pic>
        <p:nvPicPr>
          <p:cNvPr id="534" name="Google Shape;534;p74"/>
          <p:cNvPicPr preferRelativeResize="0"/>
          <p:nvPr/>
        </p:nvPicPr>
        <p:blipFill>
          <a:blip r:embed="rId4">
            <a:alphaModFix/>
          </a:blip>
          <a:stretch>
            <a:fillRect/>
          </a:stretch>
        </p:blipFill>
        <p:spPr>
          <a:xfrm>
            <a:off x="905825" y="3006725"/>
            <a:ext cx="2715900" cy="1579550"/>
          </a:xfrm>
          <a:prstGeom prst="rect">
            <a:avLst/>
          </a:prstGeom>
          <a:noFill/>
          <a:ln>
            <a:noFill/>
          </a:ln>
        </p:spPr>
      </p:pic>
      <p:sp>
        <p:nvSpPr>
          <p:cNvPr id="535" name="Google Shape;535;p74"/>
          <p:cNvSpPr/>
          <p:nvPr/>
        </p:nvSpPr>
        <p:spPr>
          <a:xfrm>
            <a:off x="3918300" y="3472800"/>
            <a:ext cx="1307400" cy="64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4"/>
          <p:cNvSpPr txBox="1"/>
          <p:nvPr/>
        </p:nvSpPr>
        <p:spPr>
          <a:xfrm>
            <a:off x="1579625" y="2577575"/>
            <a:ext cx="13683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コメントなし</a:t>
            </a:r>
            <a:endParaRPr b="1">
              <a:solidFill>
                <a:srgbClr val="FFFFFF"/>
              </a:solidFill>
              <a:latin typeface="Meiryo"/>
              <a:ea typeface="Meiryo"/>
              <a:cs typeface="Meiryo"/>
              <a:sym typeface="Meiryo"/>
            </a:endParaRPr>
          </a:p>
        </p:txBody>
      </p:sp>
      <p:sp>
        <p:nvSpPr>
          <p:cNvPr id="537" name="Google Shape;537;p74"/>
          <p:cNvSpPr txBox="1"/>
          <p:nvPr/>
        </p:nvSpPr>
        <p:spPr>
          <a:xfrm>
            <a:off x="6213200" y="2577575"/>
            <a:ext cx="13683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コメントあり</a:t>
            </a:r>
            <a:endParaRPr b="1">
              <a:solidFill>
                <a:srgbClr val="FFFFFF"/>
              </a:solidFill>
              <a:latin typeface="Meiryo"/>
              <a:ea typeface="Meiryo"/>
              <a:cs typeface="Meiryo"/>
              <a:sym typeface="Meiry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「開発で少し困ったこと.2」</a:t>
            </a:r>
            <a:endParaRPr sz="3000" b="1">
              <a:solidFill>
                <a:srgbClr val="F1C232"/>
              </a:solidFill>
              <a:latin typeface="Meiryo"/>
              <a:ea typeface="Meiryo"/>
              <a:cs typeface="Meiryo"/>
              <a:sym typeface="Meiryo"/>
            </a:endParaRPr>
          </a:p>
        </p:txBody>
      </p:sp>
      <p:sp>
        <p:nvSpPr>
          <p:cNvPr id="543" name="Google Shape;543;p75"/>
          <p:cNvSpPr txBox="1"/>
          <p:nvPr/>
        </p:nvSpPr>
        <p:spPr>
          <a:xfrm>
            <a:off x="3292200" y="2254050"/>
            <a:ext cx="2559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命名が不規則</a:t>
            </a:r>
            <a:endParaRPr sz="3000" b="1">
              <a:solidFill>
                <a:srgbClr val="FFFFFF"/>
              </a:solidFill>
              <a:latin typeface="Meiryo"/>
              <a:ea typeface="Meiryo"/>
              <a:cs typeface="Meiryo"/>
              <a:sym typeface="Meiry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「課題」</a:t>
            </a:r>
            <a:endParaRPr sz="3000" b="1">
              <a:solidFill>
                <a:srgbClr val="F1C232"/>
              </a:solidFill>
              <a:latin typeface="Meiryo"/>
              <a:ea typeface="Meiryo"/>
              <a:cs typeface="Meiryo"/>
              <a:sym typeface="Meiryo"/>
            </a:endParaRPr>
          </a:p>
        </p:txBody>
      </p:sp>
      <p:sp>
        <p:nvSpPr>
          <p:cNvPr id="549" name="Google Shape;549;p76"/>
          <p:cNvSpPr txBox="1"/>
          <p:nvPr/>
        </p:nvSpPr>
        <p:spPr>
          <a:xfrm>
            <a:off x="822625" y="1424250"/>
            <a:ext cx="7713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・名前で区別がつけられない(ブループリント、関数、変数、マテリアル、アニメーション)</a:t>
            </a:r>
            <a:endParaRPr b="1">
              <a:solidFill>
                <a:srgbClr val="FFFFFF"/>
              </a:solidFill>
              <a:latin typeface="Meiryo"/>
              <a:ea typeface="Meiryo"/>
              <a:cs typeface="Meiryo"/>
              <a:sym typeface="Meiryo"/>
            </a:endParaRPr>
          </a:p>
        </p:txBody>
      </p:sp>
      <p:sp>
        <p:nvSpPr>
          <p:cNvPr id="550" name="Google Shape;550;p76"/>
          <p:cNvSpPr/>
          <p:nvPr/>
        </p:nvSpPr>
        <p:spPr>
          <a:xfrm>
            <a:off x="5597250" y="2515050"/>
            <a:ext cx="1253700" cy="544500"/>
          </a:xfrm>
          <a:prstGeom prst="wedgeRectCallout">
            <a:avLst>
              <a:gd name="adj1" fmla="val -18292"/>
              <a:gd name="adj2" fmla="val 208999"/>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AnimBP??</a:t>
            </a:r>
            <a:endParaRPr b="1">
              <a:solidFill>
                <a:srgbClr val="FFFFFF"/>
              </a:solidFill>
              <a:latin typeface="Meiryo"/>
              <a:ea typeface="Meiryo"/>
              <a:cs typeface="Meiryo"/>
              <a:sym typeface="Meiryo"/>
            </a:endParaRPr>
          </a:p>
        </p:txBody>
      </p:sp>
      <p:sp>
        <p:nvSpPr>
          <p:cNvPr id="551" name="Google Shape;551;p76"/>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・ファイル名検索で見つけられない</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552" name="Google Shape;552;p76"/>
          <p:cNvSpPr/>
          <p:nvPr/>
        </p:nvSpPr>
        <p:spPr>
          <a:xfrm>
            <a:off x="6950475" y="3059550"/>
            <a:ext cx="824100" cy="544500"/>
          </a:xfrm>
          <a:prstGeom prst="wedgeRectCallout">
            <a:avLst>
              <a:gd name="adj1" fmla="val -138512"/>
              <a:gd name="adj2" fmla="val 129215"/>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ABP??</a:t>
            </a:r>
            <a:endParaRPr b="1">
              <a:solidFill>
                <a:srgbClr val="FFFFFF"/>
              </a:solidFill>
              <a:latin typeface="Meiryo"/>
              <a:ea typeface="Meiryo"/>
              <a:cs typeface="Meiryo"/>
              <a:sym typeface="Meiryo"/>
            </a:endParaRPr>
          </a:p>
        </p:txBody>
      </p:sp>
      <p:sp>
        <p:nvSpPr>
          <p:cNvPr id="553" name="Google Shape;553;p76"/>
          <p:cNvSpPr/>
          <p:nvPr/>
        </p:nvSpPr>
        <p:spPr>
          <a:xfrm flipH="1">
            <a:off x="2434925" y="2515050"/>
            <a:ext cx="1253700" cy="544500"/>
          </a:xfrm>
          <a:prstGeom prst="wedgeRectCallout">
            <a:avLst>
              <a:gd name="adj1" fmla="val -18292"/>
              <a:gd name="adj2" fmla="val 208999"/>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Widget?</a:t>
            </a:r>
            <a:endParaRPr b="1">
              <a:solidFill>
                <a:srgbClr val="FFFFFF"/>
              </a:solidFill>
              <a:latin typeface="Meiryo"/>
              <a:ea typeface="Meiryo"/>
              <a:cs typeface="Meiryo"/>
              <a:sym typeface="Meiryo"/>
            </a:endParaRPr>
          </a:p>
        </p:txBody>
      </p:sp>
      <p:sp>
        <p:nvSpPr>
          <p:cNvPr id="554" name="Google Shape;554;p76"/>
          <p:cNvSpPr/>
          <p:nvPr/>
        </p:nvSpPr>
        <p:spPr>
          <a:xfrm flipH="1">
            <a:off x="1511300" y="3059550"/>
            <a:ext cx="824100" cy="544500"/>
          </a:xfrm>
          <a:prstGeom prst="wedgeRectCallout">
            <a:avLst>
              <a:gd name="adj1" fmla="val -138512"/>
              <a:gd name="adj2" fmla="val 129215"/>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UI??</a:t>
            </a:r>
            <a:endParaRPr b="1">
              <a:solidFill>
                <a:srgbClr val="FFFFFF"/>
              </a:solidFill>
              <a:latin typeface="Meiryo"/>
              <a:ea typeface="Meiryo"/>
              <a:cs typeface="Meiryo"/>
              <a:sym typeface="Meiryo"/>
            </a:endParaRPr>
          </a:p>
        </p:txBody>
      </p:sp>
      <p:pic>
        <p:nvPicPr>
          <p:cNvPr id="555" name="Google Shape;555;p76"/>
          <p:cNvPicPr preferRelativeResize="0"/>
          <p:nvPr/>
        </p:nvPicPr>
        <p:blipFill>
          <a:blip r:embed="rId3">
            <a:alphaModFix/>
          </a:blip>
          <a:stretch>
            <a:fillRect/>
          </a:stretch>
        </p:blipFill>
        <p:spPr>
          <a:xfrm>
            <a:off x="1809238" y="4092425"/>
            <a:ext cx="2505075" cy="552450"/>
          </a:xfrm>
          <a:prstGeom prst="rect">
            <a:avLst/>
          </a:prstGeom>
          <a:noFill/>
          <a:ln>
            <a:noFill/>
          </a:ln>
        </p:spPr>
      </p:pic>
      <p:pic>
        <p:nvPicPr>
          <p:cNvPr id="556" name="Google Shape;556;p76"/>
          <p:cNvPicPr preferRelativeResize="0"/>
          <p:nvPr/>
        </p:nvPicPr>
        <p:blipFill>
          <a:blip r:embed="rId4">
            <a:alphaModFix/>
          </a:blip>
          <a:stretch>
            <a:fillRect/>
          </a:stretch>
        </p:blipFill>
        <p:spPr>
          <a:xfrm>
            <a:off x="4981075" y="4101950"/>
            <a:ext cx="2486025" cy="53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「解決」</a:t>
            </a:r>
            <a:endParaRPr sz="3000" b="1">
              <a:solidFill>
                <a:srgbClr val="F1C232"/>
              </a:solidFill>
              <a:latin typeface="Meiryo"/>
              <a:ea typeface="Meiryo"/>
              <a:cs typeface="Meiryo"/>
              <a:sym typeface="Meiryo"/>
            </a:endParaRPr>
          </a:p>
        </p:txBody>
      </p:sp>
      <p:sp>
        <p:nvSpPr>
          <p:cNvPr id="562" name="Google Shape;562;p77"/>
          <p:cNvSpPr txBox="1"/>
          <p:nvPr/>
        </p:nvSpPr>
        <p:spPr>
          <a:xfrm>
            <a:off x="854250" y="1869600"/>
            <a:ext cx="4905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・Epic Gamesさんの資料を参考にしました。</a:t>
            </a:r>
            <a:endParaRPr b="1">
              <a:solidFill>
                <a:srgbClr val="F1C232"/>
              </a:solidFill>
              <a:latin typeface="Meiryo"/>
              <a:ea typeface="Meiryo"/>
              <a:cs typeface="Meiryo"/>
              <a:sym typeface="Meiryo"/>
            </a:endParaRPr>
          </a:p>
        </p:txBody>
      </p:sp>
      <p:pic>
        <p:nvPicPr>
          <p:cNvPr id="563" name="Google Shape;563;p77"/>
          <p:cNvPicPr preferRelativeResize="0"/>
          <p:nvPr/>
        </p:nvPicPr>
        <p:blipFill>
          <a:blip r:embed="rId3">
            <a:alphaModFix/>
          </a:blip>
          <a:stretch>
            <a:fillRect/>
          </a:stretch>
        </p:blipFill>
        <p:spPr>
          <a:xfrm>
            <a:off x="6033200" y="1284675"/>
            <a:ext cx="2555725" cy="3382850"/>
          </a:xfrm>
          <a:prstGeom prst="rect">
            <a:avLst/>
          </a:prstGeom>
          <a:noFill/>
          <a:ln>
            <a:noFill/>
          </a:ln>
        </p:spPr>
      </p:pic>
      <p:sp>
        <p:nvSpPr>
          <p:cNvPr id="564" name="Google Shape;564;p77"/>
          <p:cNvSpPr txBox="1"/>
          <p:nvPr/>
        </p:nvSpPr>
        <p:spPr>
          <a:xfrm>
            <a:off x="822625" y="1424250"/>
            <a:ext cx="4905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・チームで話して細かく命名規則を決めた</a:t>
            </a:r>
            <a:endParaRPr b="1">
              <a:solidFill>
                <a:srgbClr val="FFFFFF"/>
              </a:solidFill>
              <a:latin typeface="Meiryo"/>
              <a:ea typeface="Meiryo"/>
              <a:cs typeface="Meiryo"/>
              <a:sym typeface="Meiryo"/>
            </a:endParaRPr>
          </a:p>
        </p:txBody>
      </p:sp>
      <p:sp>
        <p:nvSpPr>
          <p:cNvPr id="565" name="Google Shape;565;p77"/>
          <p:cNvSpPr txBox="1"/>
          <p:nvPr/>
        </p:nvSpPr>
        <p:spPr>
          <a:xfrm>
            <a:off x="5957000" y="916950"/>
            <a:ext cx="1179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(一部抜粋)</a:t>
            </a:r>
            <a:endParaRPr b="1">
              <a:solidFill>
                <a:srgbClr val="FFFFFF"/>
              </a:solidFill>
              <a:latin typeface="Meiryo"/>
              <a:ea typeface="Meiryo"/>
              <a:cs typeface="Meiryo"/>
              <a:sym typeface="Meiryo"/>
            </a:endParaRPr>
          </a:p>
        </p:txBody>
      </p:sp>
      <p:sp>
        <p:nvSpPr>
          <p:cNvPr id="566" name="Google Shape;566;p77"/>
          <p:cNvSpPr txBox="1"/>
          <p:nvPr/>
        </p:nvSpPr>
        <p:spPr>
          <a:xfrm>
            <a:off x="854250" y="2357400"/>
            <a:ext cx="4905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URL：</a:t>
            </a:r>
            <a:r>
              <a:rPr lang="ja" sz="1100" b="1" u="sng">
                <a:solidFill>
                  <a:srgbClr val="F1C232"/>
                </a:solidFill>
                <a:hlinkClick r:id="rId4"/>
              </a:rPr>
              <a:t>https://wiki.unrealengine.com/Assets_Naming_Convention_JP</a:t>
            </a:r>
            <a:endParaRPr b="1">
              <a:solidFill>
                <a:srgbClr val="F1C232"/>
              </a:solidFill>
              <a:latin typeface="Meiryo"/>
              <a:ea typeface="Meiryo"/>
              <a:cs typeface="Meiryo"/>
              <a:sym typeface="Meiry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「効果」</a:t>
            </a:r>
            <a:endParaRPr sz="3000" b="1">
              <a:solidFill>
                <a:srgbClr val="F1C232"/>
              </a:solidFill>
              <a:latin typeface="Meiryo"/>
              <a:ea typeface="Meiryo"/>
              <a:cs typeface="Meiryo"/>
              <a:sym typeface="Meiryo"/>
            </a:endParaRPr>
          </a:p>
        </p:txBody>
      </p:sp>
      <p:sp>
        <p:nvSpPr>
          <p:cNvPr id="572" name="Google Shape;572;p78"/>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・目的のファイルに早くたどり着ける</a:t>
            </a:r>
            <a:endParaRPr b="1">
              <a:solidFill>
                <a:srgbClr val="FFFFFF"/>
              </a:solidFill>
              <a:latin typeface="Meiryo"/>
              <a:ea typeface="Meiryo"/>
              <a:cs typeface="Meiryo"/>
              <a:sym typeface="Meiryo"/>
            </a:endParaRPr>
          </a:p>
        </p:txBody>
      </p:sp>
      <p:sp>
        <p:nvSpPr>
          <p:cNvPr id="573" name="Google Shape;573;p78"/>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・数が多いもの(Particle,Material)でも名前で判別できるようになって良い</a:t>
            </a:r>
            <a:endParaRPr b="1">
              <a:solidFill>
                <a:srgbClr val="FFFFFF"/>
              </a:solidFill>
              <a:latin typeface="Meiryo"/>
              <a:ea typeface="Meiryo"/>
              <a:cs typeface="Meiryo"/>
              <a:sym typeface="Meiryo"/>
            </a:endParaRPr>
          </a:p>
        </p:txBody>
      </p:sp>
      <p:pic>
        <p:nvPicPr>
          <p:cNvPr id="574" name="Google Shape;574;p78"/>
          <p:cNvPicPr preferRelativeResize="0"/>
          <p:nvPr/>
        </p:nvPicPr>
        <p:blipFill>
          <a:blip r:embed="rId3">
            <a:alphaModFix/>
          </a:blip>
          <a:stretch>
            <a:fillRect/>
          </a:stretch>
        </p:blipFill>
        <p:spPr>
          <a:xfrm>
            <a:off x="942975" y="2971025"/>
            <a:ext cx="3905250" cy="1257300"/>
          </a:xfrm>
          <a:prstGeom prst="rect">
            <a:avLst/>
          </a:prstGeom>
          <a:noFill/>
          <a:ln>
            <a:noFill/>
          </a:ln>
        </p:spPr>
      </p:pic>
      <p:sp>
        <p:nvSpPr>
          <p:cNvPr id="575" name="Google Shape;575;p78"/>
          <p:cNvSpPr txBox="1"/>
          <p:nvPr/>
        </p:nvSpPr>
        <p:spPr>
          <a:xfrm>
            <a:off x="875550" y="2539925"/>
            <a:ext cx="2211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実際に決めたもの(一部)</a:t>
            </a:r>
            <a:endParaRPr b="1">
              <a:solidFill>
                <a:srgbClr val="FFFFFF"/>
              </a:solidFill>
              <a:latin typeface="Meiryo"/>
              <a:ea typeface="Meiryo"/>
              <a:cs typeface="Meiryo"/>
              <a:sym typeface="Meiry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p:nvPr/>
        </p:nvSpPr>
        <p:spPr>
          <a:xfrm>
            <a:off x="848550" y="2266500"/>
            <a:ext cx="74469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「個人的に好きなプラグインを一つ紹介」</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「Electronic Nodes」</a:t>
            </a:r>
            <a:endParaRPr sz="3000" b="1">
              <a:solidFill>
                <a:srgbClr val="F1C232"/>
              </a:solidFill>
              <a:latin typeface="Meiryo"/>
              <a:ea typeface="Meiryo"/>
              <a:cs typeface="Meiryo"/>
              <a:sym typeface="Meiryo"/>
            </a:endParaRPr>
          </a:p>
        </p:txBody>
      </p:sp>
      <p:sp>
        <p:nvSpPr>
          <p:cNvPr id="586" name="Google Shape;586;p80"/>
          <p:cNvSpPr txBox="1"/>
          <p:nvPr/>
        </p:nvSpPr>
        <p:spPr>
          <a:xfrm>
            <a:off x="822625" y="1424250"/>
            <a:ext cx="7418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・ノードとノードをつなぐ線をより視覚化してくれるプラグイン</a:t>
            </a:r>
            <a:endParaRPr b="1">
              <a:solidFill>
                <a:srgbClr val="FFFFFF"/>
              </a:solidFill>
              <a:latin typeface="Meiryo"/>
              <a:ea typeface="Meiryo"/>
              <a:cs typeface="Meiryo"/>
              <a:sym typeface="Meiryo"/>
            </a:endParaRPr>
          </a:p>
        </p:txBody>
      </p:sp>
      <p:pic>
        <p:nvPicPr>
          <p:cNvPr id="587" name="Google Shape;587;p80"/>
          <p:cNvPicPr preferRelativeResize="0"/>
          <p:nvPr/>
        </p:nvPicPr>
        <p:blipFill>
          <a:blip r:embed="rId3">
            <a:alphaModFix/>
          </a:blip>
          <a:stretch>
            <a:fillRect/>
          </a:stretch>
        </p:blipFill>
        <p:spPr>
          <a:xfrm>
            <a:off x="2718539" y="2876550"/>
            <a:ext cx="3706925" cy="2124240"/>
          </a:xfrm>
          <a:prstGeom prst="rect">
            <a:avLst/>
          </a:prstGeom>
          <a:noFill/>
          <a:ln>
            <a:noFill/>
          </a:ln>
        </p:spPr>
      </p:pic>
      <p:sp>
        <p:nvSpPr>
          <p:cNvPr id="588" name="Google Shape;588;p80"/>
          <p:cNvSpPr txBox="1"/>
          <p:nvPr/>
        </p:nvSpPr>
        <p:spPr>
          <a:xfrm>
            <a:off x="822625" y="1881450"/>
            <a:ext cx="5411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・自分好みにカスタマイズできる</a:t>
            </a:r>
            <a:endParaRPr b="1">
              <a:solidFill>
                <a:srgbClr val="FFFFFF"/>
              </a:solidFill>
              <a:latin typeface="Meiryo"/>
              <a:ea typeface="Meiryo"/>
              <a:cs typeface="Meiryo"/>
              <a:sym typeface="Meiryo"/>
            </a:endParaRPr>
          </a:p>
        </p:txBody>
      </p:sp>
      <p:sp>
        <p:nvSpPr>
          <p:cNvPr id="589" name="Google Shape;589;p80"/>
          <p:cNvSpPr txBox="1"/>
          <p:nvPr/>
        </p:nvSpPr>
        <p:spPr>
          <a:xfrm>
            <a:off x="822625" y="2338650"/>
            <a:ext cx="6252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・Rerouteノードを出さなくてもある程度視覚化されるのでおすすめ</a:t>
            </a:r>
            <a:endParaRPr b="1">
              <a:solidFill>
                <a:srgbClr val="FFFFFF"/>
              </a:solidFill>
              <a:latin typeface="Meiryo"/>
              <a:ea typeface="Meiryo"/>
              <a:cs typeface="Meiryo"/>
              <a:sym typeface="Meiry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dirty="0">
                <a:solidFill>
                  <a:srgbClr val="F1C232"/>
                </a:solidFill>
                <a:latin typeface="Meiryo"/>
                <a:ea typeface="Meiryo"/>
                <a:cs typeface="Meiryo"/>
                <a:sym typeface="Meiryo"/>
              </a:rPr>
              <a:t>「Electronic Nodesを使った</a:t>
            </a:r>
            <a:r>
              <a:rPr lang="ja-JP" altLang="en-US" b="1" dirty="0">
                <a:solidFill>
                  <a:srgbClr val="F1C232"/>
                </a:solidFill>
                <a:latin typeface="Meiryo"/>
                <a:ea typeface="Meiryo"/>
                <a:cs typeface="Meiryo"/>
                <a:sym typeface="Meiryo"/>
              </a:rPr>
              <a:t>方</a:t>
            </a:r>
            <a:r>
              <a:rPr lang="ja" b="1" dirty="0">
                <a:solidFill>
                  <a:srgbClr val="F1C232"/>
                </a:solidFill>
                <a:latin typeface="Meiryo"/>
                <a:ea typeface="Meiryo"/>
                <a:cs typeface="Meiryo"/>
                <a:sym typeface="Meiryo"/>
              </a:rPr>
              <a:t>がいい人」</a:t>
            </a:r>
            <a:endParaRPr sz="3000" b="1" dirty="0">
              <a:solidFill>
                <a:srgbClr val="F1C232"/>
              </a:solidFill>
              <a:latin typeface="Meiryo"/>
              <a:ea typeface="Meiryo"/>
              <a:cs typeface="Meiryo"/>
              <a:sym typeface="Meiryo"/>
            </a:endParaRPr>
          </a:p>
        </p:txBody>
      </p:sp>
      <p:sp>
        <p:nvSpPr>
          <p:cNvPr id="595" name="Google Shape;595;p81"/>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・個人で開発をすることが多くて、ノードの可視性をめっちゃ気にする人</a:t>
            </a:r>
            <a:endParaRPr b="1">
              <a:solidFill>
                <a:srgbClr val="FFFFFF"/>
              </a:solidFill>
              <a:latin typeface="Meiryo"/>
              <a:ea typeface="Meiryo"/>
              <a:cs typeface="Meiryo"/>
              <a:sym typeface="Meiryo"/>
            </a:endParaRPr>
          </a:p>
        </p:txBody>
      </p:sp>
      <p:sp>
        <p:nvSpPr>
          <p:cNvPr id="596" name="Google Shape;596;p81"/>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・ノード見やすくするための修正の時間を無駄だなと考えている人</a:t>
            </a:r>
            <a:endParaRPr b="1">
              <a:solidFill>
                <a:srgbClr val="FFFFFF"/>
              </a:solidFill>
              <a:latin typeface="Meiryo"/>
              <a:ea typeface="Meiryo"/>
              <a:cs typeface="Meiryo"/>
              <a:sym typeface="Meiryo"/>
            </a:endParaRPr>
          </a:p>
        </p:txBody>
      </p:sp>
      <p:sp>
        <p:nvSpPr>
          <p:cNvPr id="597" name="Google Shape;597;p81"/>
          <p:cNvSpPr txBox="1"/>
          <p:nvPr/>
        </p:nvSpPr>
        <p:spPr>
          <a:xfrm>
            <a:off x="822625" y="25672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・開発をしていて気が付いたらスパゲッティノードになっている人。</a:t>
            </a:r>
            <a:endParaRPr b="1">
              <a:solidFill>
                <a:srgbClr val="FFFFFF"/>
              </a:solidFill>
              <a:latin typeface="Meiryo"/>
              <a:ea typeface="Meiryo"/>
              <a:cs typeface="Meiryo"/>
              <a:sym typeface="Meiry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1517700" y="2260350"/>
            <a:ext cx="61086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Steamでの配信をお楽しみに！！</a:t>
            </a:r>
            <a:endParaRPr sz="3000" b="1">
              <a:solidFill>
                <a:srgbClr val="F1C232"/>
              </a:solidFill>
              <a:latin typeface="Meiryo"/>
              <a:ea typeface="Meiryo"/>
              <a:cs typeface="Meiryo"/>
              <a:sym typeface="Meiry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「Electronic Nodesを使う際に覚えておくこと」</a:t>
            </a:r>
            <a:endParaRPr sz="3000" b="1">
              <a:solidFill>
                <a:srgbClr val="F1C232"/>
              </a:solidFill>
              <a:latin typeface="Meiryo"/>
              <a:ea typeface="Meiryo"/>
              <a:cs typeface="Meiryo"/>
              <a:sym typeface="Meiryo"/>
            </a:endParaRPr>
          </a:p>
        </p:txBody>
      </p:sp>
      <p:sp>
        <p:nvSpPr>
          <p:cNvPr id="603" name="Google Shape;603;p82"/>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・１人でElectrnic Nodesをプロジェクトに有効にするのは全然OK。</a:t>
            </a:r>
            <a:endParaRPr b="1">
              <a:solidFill>
                <a:srgbClr val="FFFFFF"/>
              </a:solidFill>
              <a:latin typeface="Meiryo"/>
              <a:ea typeface="Meiryo"/>
              <a:cs typeface="Meiryo"/>
              <a:sym typeface="Meiryo"/>
            </a:endParaRPr>
          </a:p>
        </p:txBody>
      </p:sp>
      <p:sp>
        <p:nvSpPr>
          <p:cNvPr id="604" name="Google Shape;604;p82"/>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・複数に開発でElectronic Nodesを適用する場合だと全員が同じ環境(共有する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プロジェクトにElectronic Nodesが有効にされている)じゃないとプラグインを</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入れていないプロジェクトとの差異があり、少しグチャっとなるので注意。</a:t>
            </a:r>
            <a:endParaRPr b="1">
              <a:solidFill>
                <a:srgbClr val="FFFFFF"/>
              </a:solidFill>
              <a:latin typeface="Meiryo"/>
              <a:ea typeface="Meiryo"/>
              <a:cs typeface="Meiryo"/>
              <a:sym typeface="Meiryo"/>
            </a:endParaRPr>
          </a:p>
        </p:txBody>
      </p:sp>
      <p:sp>
        <p:nvSpPr>
          <p:cNvPr id="605" name="Google Shape;605;p82"/>
          <p:cNvSpPr txBox="1"/>
          <p:nvPr/>
        </p:nvSpPr>
        <p:spPr>
          <a:xfrm>
            <a:off x="822625" y="28720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・もし複数にでElectronic Nodesを使用したい場合は、全員がElectronic Nodesを</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購入してください。</a:t>
            </a:r>
            <a:endParaRPr b="1">
              <a:solidFill>
                <a:srgbClr val="FFFFFF"/>
              </a:solidFill>
              <a:latin typeface="Meiryo"/>
              <a:ea typeface="Meiryo"/>
              <a:cs typeface="Meiryo"/>
              <a:sym typeface="Meiryo"/>
            </a:endParaRPr>
          </a:p>
        </p:txBody>
      </p:sp>
      <p:sp>
        <p:nvSpPr>
          <p:cNvPr id="606" name="Google Shape;606;p82"/>
          <p:cNvSpPr txBox="1"/>
          <p:nvPr/>
        </p:nvSpPr>
        <p:spPr>
          <a:xfrm>
            <a:off x="822625" y="35578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・上記の理由があるため、個人での開発や小規模開発での開発におすすめです。</a:t>
            </a:r>
            <a:endParaRPr b="1">
              <a:solidFill>
                <a:srgbClr val="FFFFFF"/>
              </a:solidFill>
              <a:latin typeface="Meiryo"/>
              <a:ea typeface="Meiryo"/>
              <a:cs typeface="Meiryo"/>
              <a:sym typeface="Meiry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「UE4 Marketplaceで検索！」</a:t>
            </a:r>
            <a:endParaRPr sz="3000" b="1">
              <a:solidFill>
                <a:srgbClr val="F1C232"/>
              </a:solidFill>
              <a:latin typeface="Meiryo"/>
              <a:ea typeface="Meiryo"/>
              <a:cs typeface="Meiryo"/>
              <a:sym typeface="Meiryo"/>
            </a:endParaRPr>
          </a:p>
        </p:txBody>
      </p:sp>
      <p:pic>
        <p:nvPicPr>
          <p:cNvPr id="612" name="Google Shape;612;p83"/>
          <p:cNvPicPr preferRelativeResize="0"/>
          <p:nvPr/>
        </p:nvPicPr>
        <p:blipFill>
          <a:blip r:embed="rId3">
            <a:alphaModFix/>
          </a:blip>
          <a:stretch>
            <a:fillRect/>
          </a:stretch>
        </p:blipFill>
        <p:spPr>
          <a:xfrm>
            <a:off x="1780256" y="1396349"/>
            <a:ext cx="5583499" cy="31830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4"/>
          <p:cNvSpPr txBox="1"/>
          <p:nvPr/>
        </p:nvSpPr>
        <p:spPr>
          <a:xfrm>
            <a:off x="3139200" y="2266500"/>
            <a:ext cx="28656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おまけ終わり！</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5"/>
          <p:cNvSpPr txBox="1"/>
          <p:nvPr/>
        </p:nvSpPr>
        <p:spPr>
          <a:xfrm>
            <a:off x="3709350" y="2266500"/>
            <a:ext cx="17253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最後に！</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6"/>
          <p:cNvSpPr txBox="1"/>
          <p:nvPr/>
        </p:nvSpPr>
        <p:spPr>
          <a:xfrm>
            <a:off x="646800" y="2266500"/>
            <a:ext cx="78504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「個人的にチーム開発で大事だと思うこと」</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「チーム開発で大事なこと」</a:t>
            </a:r>
            <a:endParaRPr sz="3000" b="1">
              <a:solidFill>
                <a:srgbClr val="F1C232"/>
              </a:solidFill>
              <a:latin typeface="Meiryo"/>
              <a:ea typeface="Meiryo"/>
              <a:cs typeface="Meiryo"/>
              <a:sym typeface="Meiryo"/>
            </a:endParaRPr>
          </a:p>
        </p:txBody>
      </p:sp>
      <p:sp>
        <p:nvSpPr>
          <p:cNvPr id="633" name="Google Shape;633;p87"/>
          <p:cNvSpPr txBox="1"/>
          <p:nvPr/>
        </p:nvSpPr>
        <p:spPr>
          <a:xfrm>
            <a:off x="822625" y="1424250"/>
            <a:ext cx="7418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・１.チームプレイを意識する</a:t>
            </a:r>
            <a:endParaRPr b="1">
              <a:solidFill>
                <a:srgbClr val="FFFFFF"/>
              </a:solidFill>
              <a:latin typeface="Meiryo"/>
              <a:ea typeface="Meiryo"/>
              <a:cs typeface="Meiryo"/>
              <a:sym typeface="Meiryo"/>
            </a:endParaRPr>
          </a:p>
        </p:txBody>
      </p:sp>
      <p:sp>
        <p:nvSpPr>
          <p:cNvPr id="634" name="Google Shape;634;p87"/>
          <p:cNvSpPr txBox="1"/>
          <p:nvPr/>
        </p:nvSpPr>
        <p:spPr>
          <a:xfrm>
            <a:off x="822625" y="1881450"/>
            <a:ext cx="5411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・２.１人１人が自分の役割を意識する</a:t>
            </a:r>
            <a:endParaRPr b="1">
              <a:solidFill>
                <a:srgbClr val="FFFFFF"/>
              </a:solidFill>
              <a:latin typeface="Meiryo"/>
              <a:ea typeface="Meiryo"/>
              <a:cs typeface="Meiryo"/>
              <a:sym typeface="Meiryo"/>
            </a:endParaRPr>
          </a:p>
        </p:txBody>
      </p:sp>
      <p:sp>
        <p:nvSpPr>
          <p:cNvPr id="635" name="Google Shape;635;p87"/>
          <p:cNvSpPr txBox="1"/>
          <p:nvPr/>
        </p:nvSpPr>
        <p:spPr>
          <a:xfrm>
            <a:off x="822625" y="2338650"/>
            <a:ext cx="6252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・３.困ったときはみんなで対応</a:t>
            </a:r>
            <a:endParaRPr b="1">
              <a:solidFill>
                <a:srgbClr val="FFFFFF"/>
              </a:solidFill>
              <a:latin typeface="Meiryo"/>
              <a:ea typeface="Meiryo"/>
              <a:cs typeface="Meiryo"/>
              <a:sym typeface="Meiry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「１.チームプレイを意識する」</a:t>
            </a:r>
            <a:endParaRPr sz="3000" b="1">
              <a:solidFill>
                <a:srgbClr val="F1C232"/>
              </a:solidFill>
              <a:latin typeface="Meiryo"/>
              <a:ea typeface="Meiryo"/>
              <a:cs typeface="Meiryo"/>
              <a:sym typeface="Meiryo"/>
            </a:endParaRPr>
          </a:p>
        </p:txBody>
      </p:sp>
      <p:sp>
        <p:nvSpPr>
          <p:cNvPr id="641" name="Google Shape;641;p88"/>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・１人で開発をしていると勘違いをしないで欲しい。</a:t>
            </a:r>
            <a:endParaRPr b="1">
              <a:solidFill>
                <a:srgbClr val="FFFFFF"/>
              </a:solidFill>
              <a:latin typeface="Meiryo"/>
              <a:ea typeface="Meiryo"/>
              <a:cs typeface="Meiryo"/>
              <a:sym typeface="Meiryo"/>
            </a:endParaRPr>
          </a:p>
        </p:txBody>
      </p:sp>
      <p:sp>
        <p:nvSpPr>
          <p:cNvPr id="642" name="Google Shape;642;p88"/>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・基本的に報・連・相をしっかりする。</a:t>
            </a:r>
            <a:endParaRPr b="1">
              <a:solidFill>
                <a:srgbClr val="FFFFFF"/>
              </a:solidFill>
              <a:latin typeface="Meiryo"/>
              <a:ea typeface="Meiryo"/>
              <a:cs typeface="Meiryo"/>
              <a:sym typeface="Meiryo"/>
            </a:endParaRPr>
          </a:p>
        </p:txBody>
      </p:sp>
      <p:sp>
        <p:nvSpPr>
          <p:cNvPr id="643" name="Google Shape;643;p88"/>
          <p:cNvSpPr txBox="1"/>
          <p:nvPr/>
        </p:nvSpPr>
        <p:spPr>
          <a:xfrm>
            <a:off x="822625" y="25672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・自分が何の作業をしているかをチームのみんなと共有する。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→共有出来ていないとプロジェクト進捗の管理不具合・急なバグが出て困ったり</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想定外のことがよく起こります。</a:t>
            </a:r>
            <a:endParaRPr b="1">
              <a:solidFill>
                <a:srgbClr val="FFFFFF"/>
              </a:solidFill>
              <a:latin typeface="Meiryo"/>
              <a:ea typeface="Meiryo"/>
              <a:cs typeface="Meiryo"/>
              <a:sym typeface="Meiry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「２.１人１人が自分の役割を意識する」</a:t>
            </a:r>
            <a:endParaRPr sz="3000" b="1">
              <a:solidFill>
                <a:srgbClr val="F1C232"/>
              </a:solidFill>
              <a:latin typeface="Meiryo"/>
              <a:ea typeface="Meiryo"/>
              <a:cs typeface="Meiryo"/>
              <a:sym typeface="Meiryo"/>
            </a:endParaRPr>
          </a:p>
        </p:txBody>
      </p:sp>
      <p:sp>
        <p:nvSpPr>
          <p:cNvPr id="649" name="Google Shape;649;p89"/>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・何でも良いはだめ。(作業分担の時・ゲームの企画を考える時)</a:t>
            </a:r>
            <a:endParaRPr b="1">
              <a:solidFill>
                <a:srgbClr val="FFFFFF"/>
              </a:solidFill>
              <a:latin typeface="Meiryo"/>
              <a:ea typeface="Meiryo"/>
              <a:cs typeface="Meiryo"/>
              <a:sym typeface="Meiryo"/>
            </a:endParaRPr>
          </a:p>
        </p:txBody>
      </p:sp>
      <p:sp>
        <p:nvSpPr>
          <p:cNvPr id="650" name="Google Shape;650;p89"/>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・チームのみんなに頼るのではなくて、自分が今何をすればこのチームにとって</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良い結果を生むのかを考えて行動する。</a:t>
            </a:r>
            <a:endParaRPr b="1">
              <a:solidFill>
                <a:srgbClr val="FFFFFF"/>
              </a:solidFill>
              <a:latin typeface="Meiryo"/>
              <a:ea typeface="Meiryo"/>
              <a:cs typeface="Meiryo"/>
              <a:sym typeface="Meiry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「３.困ったときはみんなで対応」</a:t>
            </a:r>
            <a:endParaRPr sz="3000" b="1">
              <a:solidFill>
                <a:srgbClr val="F1C232"/>
              </a:solidFill>
              <a:latin typeface="Meiryo"/>
              <a:ea typeface="Meiryo"/>
              <a:cs typeface="Meiryo"/>
              <a:sym typeface="Meiryo"/>
            </a:endParaRPr>
          </a:p>
        </p:txBody>
      </p:sp>
      <p:sp>
        <p:nvSpPr>
          <p:cNvPr id="656" name="Google Shape;656;p90"/>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・何か作業をしている時に困ったらチームの誰かに相談しよう。</a:t>
            </a:r>
            <a:endParaRPr b="1">
              <a:solidFill>
                <a:srgbClr val="FFFFFF"/>
              </a:solidFill>
              <a:latin typeface="Meiryo"/>
              <a:ea typeface="Meiryo"/>
              <a:cs typeface="Meiryo"/>
              <a:sym typeface="Meiryo"/>
            </a:endParaRPr>
          </a:p>
        </p:txBody>
      </p:sp>
      <p:sp>
        <p:nvSpPr>
          <p:cNvPr id="657" name="Google Shape;657;p90"/>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・作業に困って誰にも相談せずに過ごす１時間と誰かに相談して過ごす１時間と</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どちらがチームにとって良いか天秤にかけよう。</a:t>
            </a:r>
            <a:endParaRPr b="1">
              <a:solidFill>
                <a:srgbClr val="FFFFFF"/>
              </a:solidFill>
              <a:latin typeface="Meiryo"/>
              <a:ea typeface="Meiryo"/>
              <a:cs typeface="Meiryo"/>
              <a:sym typeface="Meiryo"/>
            </a:endParaRPr>
          </a:p>
        </p:txBody>
      </p:sp>
      <p:sp>
        <p:nvSpPr>
          <p:cNvPr id="658" name="Google Shape;658;p90"/>
          <p:cNvSpPr txBox="1"/>
          <p:nvPr/>
        </p:nvSpPr>
        <p:spPr>
          <a:xfrm>
            <a:off x="822625" y="2719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・自分がもし誰かに教育している立場だと考えて、学習している人が困っていて何も</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進捗がないまま１時間が過ぎるのと、困ったことがあってすぐに相談してきてくれ</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るのとでは全然違う。</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→何が違うか？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→その時点からその学習を続けるかどうかの判断ができる。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アドバイス(違った視点で助言)ができる。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制限時間が決まっているなら、制限時間から逆算して</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判断できる。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1"/>
          <p:cNvSpPr txBox="1"/>
          <p:nvPr/>
        </p:nvSpPr>
        <p:spPr>
          <a:xfrm>
            <a:off x="2105700" y="2266500"/>
            <a:ext cx="49326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良きゲームライフを！！！</a:t>
            </a:r>
            <a:endParaRPr>
              <a:solidFill>
                <a:srgbClr val="FFFFFF"/>
              </a:solidFill>
              <a:latin typeface="Meiryo"/>
              <a:ea typeface="Meiryo"/>
              <a:cs typeface="Meiryo"/>
              <a:sym typeface="Meiry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214350" y="2260350"/>
            <a:ext cx="27153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ここから本題</a:t>
            </a:r>
            <a:endParaRPr sz="3000" b="1">
              <a:solidFill>
                <a:srgbClr val="F1C232"/>
              </a:solidFill>
              <a:latin typeface="Meiryo"/>
              <a:ea typeface="Meiryo"/>
              <a:cs typeface="Meiryo"/>
              <a:sym typeface="Meiry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2"/>
          <p:cNvSpPr txBox="1"/>
          <p:nvPr/>
        </p:nvSpPr>
        <p:spPr>
          <a:xfrm>
            <a:off x="1724250" y="2266500"/>
            <a:ext cx="56955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ご清聴ありがとうございました</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「略語」</a:t>
            </a:r>
            <a:endParaRPr sz="3000" b="1">
              <a:solidFill>
                <a:srgbClr val="F1C232"/>
              </a:solidFill>
              <a:latin typeface="Meiryo"/>
              <a:ea typeface="Meiryo"/>
              <a:cs typeface="Meiryo"/>
              <a:sym typeface="Meiryo"/>
            </a:endParaRPr>
          </a:p>
        </p:txBody>
      </p:sp>
      <p:sp>
        <p:nvSpPr>
          <p:cNvPr id="122" name="Google Shape;122;p21"/>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・Blueprint → BP</a:t>
            </a:r>
            <a:endParaRPr b="1">
              <a:solidFill>
                <a:srgbClr val="FFFFFF"/>
              </a:solidFill>
              <a:latin typeface="Meiryo"/>
              <a:ea typeface="Meiryo"/>
              <a:cs typeface="Meiryo"/>
              <a:sym typeface="Meiryo"/>
            </a:endParaRPr>
          </a:p>
        </p:txBody>
      </p:sp>
      <p:sp>
        <p:nvSpPr>
          <p:cNvPr id="123" name="Google Shape;123;p21"/>
          <p:cNvSpPr txBox="1"/>
          <p:nvPr/>
        </p:nvSpPr>
        <p:spPr>
          <a:xfrm>
            <a:off x="822625" y="1981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4" name="Google Shape;124;p21"/>
          <p:cNvSpPr txBox="1"/>
          <p:nvPr/>
        </p:nvSpPr>
        <p:spPr>
          <a:xfrm>
            <a:off x="822625" y="24127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5" name="Google Shape;125;p21"/>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・Animation Blueprint → ABP</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6" name="Google Shape;126;p21"/>
          <p:cNvSpPr txBox="1"/>
          <p:nvPr/>
        </p:nvSpPr>
        <p:spPr>
          <a:xfrm>
            <a:off x="813525" y="2884600"/>
            <a:ext cx="5513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2462</Words>
  <Application>Microsoft Office PowerPoint</Application>
  <PresentationFormat>画面に合わせる (16:9)</PresentationFormat>
  <Paragraphs>267</Paragraphs>
  <Slides>80</Slides>
  <Notes>80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80</vt:i4>
      </vt:variant>
    </vt:vector>
  </HeadingPairs>
  <TitlesOfParts>
    <vt:vector size="83" baseType="lpstr">
      <vt:lpstr>Meiryo</vt:lpstr>
      <vt:lpstr>Arial</vt:lpstr>
      <vt:lpstr>Simple Light</vt:lpstr>
      <vt:lpstr>PowerPoint プレゼンテーション</vt:lpstr>
      <vt:lpstr>「自己紹介」</vt:lpstr>
      <vt:lpstr>「はじめに」</vt:lpstr>
      <vt:lpstr>「SkySeekerの紹介」</vt:lpstr>
      <vt:lpstr>「SkySeekerの紹介」</vt:lpstr>
      <vt:lpstr>どうでしたか？</vt:lpstr>
      <vt:lpstr>Steamでの配信をお楽しみに！！</vt:lpstr>
      <vt:lpstr>ここから本題</vt:lpstr>
      <vt:lpstr>「略語」</vt:lpstr>
      <vt:lpstr>「全体の流れ」</vt:lpstr>
      <vt:lpstr>「注意」</vt:lpstr>
      <vt:lpstr>「１.敵キャラクター制作事例」</vt:lpstr>
      <vt:lpstr>「敵アニメーション制御」</vt:lpstr>
      <vt:lpstr>「アニメーション制御要件」</vt:lpstr>
      <vt:lpstr>「最終的に出来たもの」</vt:lpstr>
      <vt:lpstr>「最終的に出来たABP1/2」</vt:lpstr>
      <vt:lpstr>「最終的に出来たABP2/2」</vt:lpstr>
      <vt:lpstr>「アニメーション遷移までの流れ」</vt:lpstr>
      <vt:lpstr>「概要」</vt:lpstr>
      <vt:lpstr>「アニメーションの遷移1/2」</vt:lpstr>
      <vt:lpstr>「アニメーションの遷移2/2」</vt:lpstr>
      <vt:lpstr>「GamePlayTag1/3」</vt:lpstr>
      <vt:lpstr>「GamePlayTag2/3」</vt:lpstr>
      <vt:lpstr>「GamePlayTag3/3」</vt:lpstr>
      <vt:lpstr>「アニメーション通知」</vt:lpstr>
      <vt:lpstr>「キャラクターの行動制御」</vt:lpstr>
      <vt:lpstr>「キャラクター行動制御要件」</vt:lpstr>
      <vt:lpstr>何を使ったか</vt:lpstr>
      <vt:lpstr>「Behavior Tree」</vt:lpstr>
      <vt:lpstr>「なぜBehavior Treeなのか」</vt:lpstr>
      <vt:lpstr>「最終的に出来たもの」</vt:lpstr>
      <vt:lpstr>「実際にできたBehavior Tree1/2」</vt:lpstr>
      <vt:lpstr>「実際にできたBehavior Tree2/2」</vt:lpstr>
      <vt:lpstr>「概要」</vt:lpstr>
      <vt:lpstr>「Serviceの主な使い方」</vt:lpstr>
      <vt:lpstr>「Decoratorの主な使い方」</vt:lpstr>
      <vt:lpstr>「敵キャラクター設計」</vt:lpstr>
      <vt:lpstr>「敵キャラクター設計要件」</vt:lpstr>
      <vt:lpstr>「最終的に出来た敵キャラクター設計1/2」</vt:lpstr>
      <vt:lpstr>「最終的に出来た敵キャラクター設計2/2」</vt:lpstr>
      <vt:lpstr>「敵キャラクターのベースクラス」</vt:lpstr>
      <vt:lpstr>「ベースクラスを継承した敵クラス」</vt:lpstr>
      <vt:lpstr>「Behavior TreeからABPに情報を渡す」</vt:lpstr>
      <vt:lpstr>「良かったこと」</vt:lpstr>
      <vt:lpstr>「２.小ネタ」</vt:lpstr>
      <vt:lpstr>「動画挿入」</vt:lpstr>
      <vt:lpstr>「こんな感じで背景に動画を流す」</vt:lpstr>
      <vt:lpstr>「はじめに」</vt:lpstr>
      <vt:lpstr>「必要なものを準備1/6」</vt:lpstr>
      <vt:lpstr>「必要なものを準備2/6」</vt:lpstr>
      <vt:lpstr>「必要なものを準備3/6」</vt:lpstr>
      <vt:lpstr>「必要なものを準備4/6」</vt:lpstr>
      <vt:lpstr>「必要なものを準備5/6」</vt:lpstr>
      <vt:lpstr>「必要なものを準備6/6」</vt:lpstr>
      <vt:lpstr>「再生1/2」</vt:lpstr>
      <vt:lpstr>「再生2/2」</vt:lpstr>
      <vt:lpstr>「３.おまけ」</vt:lpstr>
      <vt:lpstr>「開発で少し困ったこと」</vt:lpstr>
      <vt:lpstr>「開発で少し困ったこと.1」</vt:lpstr>
      <vt:lpstr>「課題」</vt:lpstr>
      <vt:lpstr>「解決」</vt:lpstr>
      <vt:lpstr>「効果」</vt:lpstr>
      <vt:lpstr>「開発で少し困ったこと.2」</vt:lpstr>
      <vt:lpstr>「課題」</vt:lpstr>
      <vt:lpstr>「解決」</vt:lpstr>
      <vt:lpstr>「効果」</vt:lpstr>
      <vt:lpstr>PowerPoint プレゼンテーション</vt:lpstr>
      <vt:lpstr>「Electronic Nodes」</vt:lpstr>
      <vt:lpstr>「Electronic Nodesを使った方がいい人」</vt:lpstr>
      <vt:lpstr>「Electronic Nodesを使う際に覚えておくこと」</vt:lpstr>
      <vt:lpstr>「UE4 Marketplaceで検索！」</vt:lpstr>
      <vt:lpstr>PowerPoint プレゼンテーション</vt:lpstr>
      <vt:lpstr>PowerPoint プレゼンテーション</vt:lpstr>
      <vt:lpstr>PowerPoint プレゼンテーション</vt:lpstr>
      <vt:lpstr>「チーム開発で大事なこと」</vt:lpstr>
      <vt:lpstr>「１.チームプレイを意識する」</vt:lpstr>
      <vt:lpstr>「２.１人１人が自分の役割を意識する」</vt:lpstr>
      <vt:lpstr>「３.困ったときはみんなで対応」</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ya kon</cp:lastModifiedBy>
  <cp:revision>1</cp:revision>
  <dcterms:modified xsi:type="dcterms:W3CDTF">2020-01-27T08:50:48Z</dcterms:modified>
</cp:coreProperties>
</file>